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F75AAB-696D-4669-8056-D6944152EC0E}" type="datetimeFigureOut">
              <a:rPr lang="en-US" smtClean="0"/>
              <a:pPr/>
              <a:t>04/09/2020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84662-F96A-49D0-AB4A-7479979796D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F75AAB-696D-4669-8056-D6944152EC0E}" type="datetimeFigureOut">
              <a:rPr lang="en-US" smtClean="0"/>
              <a:pPr/>
              <a:t>04/09/2020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84662-F96A-49D0-AB4A-7479979796D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F75AAB-696D-4669-8056-D6944152EC0E}" type="datetimeFigureOut">
              <a:rPr lang="en-US" smtClean="0"/>
              <a:pPr/>
              <a:t>04/09/2020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84662-F96A-49D0-AB4A-7479979796D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F75AAB-696D-4669-8056-D6944152EC0E}" type="datetimeFigureOut">
              <a:rPr lang="en-US" smtClean="0"/>
              <a:pPr/>
              <a:t>04/09/2020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84662-F96A-49D0-AB4A-7479979796D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F75AAB-696D-4669-8056-D6944152EC0E}" type="datetimeFigureOut">
              <a:rPr lang="en-US" smtClean="0"/>
              <a:pPr/>
              <a:t>04/09/2020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84662-F96A-49D0-AB4A-7479979796D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F75AAB-696D-4669-8056-D6944152EC0E}" type="datetimeFigureOut">
              <a:rPr lang="en-US" smtClean="0"/>
              <a:pPr/>
              <a:t>04/09/2020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184662-F96A-49D0-AB4A-7479979796D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F75AAB-696D-4669-8056-D6944152EC0E}" type="datetimeFigureOut">
              <a:rPr lang="en-US" smtClean="0"/>
              <a:pPr/>
              <a:t>04/09/2020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184662-F96A-49D0-AB4A-7479979796D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F75AAB-696D-4669-8056-D6944152EC0E}" type="datetimeFigureOut">
              <a:rPr lang="en-US" smtClean="0"/>
              <a:pPr/>
              <a:t>04/09/2020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184662-F96A-49D0-AB4A-7479979796D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F75AAB-696D-4669-8056-D6944152EC0E}" type="datetimeFigureOut">
              <a:rPr lang="en-US" smtClean="0"/>
              <a:pPr/>
              <a:t>04/09/2020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184662-F96A-49D0-AB4A-7479979796D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F75AAB-696D-4669-8056-D6944152EC0E}" type="datetimeFigureOut">
              <a:rPr lang="en-US" smtClean="0"/>
              <a:pPr/>
              <a:t>04/09/2020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184662-F96A-49D0-AB4A-7479979796D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F75AAB-696D-4669-8056-D6944152EC0E}" type="datetimeFigureOut">
              <a:rPr lang="en-US" smtClean="0"/>
              <a:pPr/>
              <a:t>04/09/2020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184662-F96A-49D0-AB4A-7479979796D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F75AAB-696D-4669-8056-D6944152EC0E}" type="datetimeFigureOut">
              <a:rPr lang="en-US" smtClean="0"/>
              <a:pPr/>
              <a:t>04/09/2020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184662-F96A-49D0-AB4A-7479979796D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81000"/>
            <a:ext cx="7772400" cy="1470025"/>
          </a:xfrm>
        </p:spPr>
        <p:txBody>
          <a:bodyPr>
            <a:noAutofit/>
          </a:bodyPr>
          <a:lstStyle/>
          <a:p>
            <a:pPr algn="r"/>
            <a:r>
              <a:rPr lang="en-US" sz="2400" dirty="0" smtClean="0">
                <a:solidFill>
                  <a:srgbClr val="FF0000"/>
                </a:solidFill>
                <a:latin typeface="Times New Roman" pitchFamily="18" charset="0"/>
                <a:cs typeface="Times New Roman" pitchFamily="18" charset="0"/>
              </a:rPr>
              <a:t>Lecture –</a:t>
            </a:r>
            <a:r>
              <a:rPr lang="mr-IN" sz="2400" dirty="0" smtClean="0">
                <a:solidFill>
                  <a:srgbClr val="FF0000"/>
                </a:solidFill>
                <a:latin typeface="Times New Roman" pitchFamily="18" charset="0"/>
                <a:cs typeface="Times New Roman" pitchFamily="18" charset="0"/>
              </a:rPr>
              <a:t>  ३     </a:t>
            </a:r>
            <a:r>
              <a:rPr lang="en-US" sz="2400" dirty="0" smtClean="0">
                <a:solidFill>
                  <a:srgbClr val="FF0000"/>
                </a:solidFill>
                <a:latin typeface="Times New Roman" pitchFamily="18" charset="0"/>
                <a:cs typeface="Times New Roman" pitchFamily="18" charset="0"/>
              </a:rPr>
              <a:t> </a:t>
            </a:r>
            <a:r>
              <a:rPr lang="mr-IN" sz="2400" dirty="0" smtClean="0">
                <a:solidFill>
                  <a:srgbClr val="FF0000"/>
                </a:solidFill>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    </a:t>
            </a:r>
            <a:r>
              <a:rPr lang="mr-IN" sz="2400" dirty="0" smtClean="0">
                <a:solidFill>
                  <a:srgbClr val="FF0000"/>
                </a:solidFill>
                <a:latin typeface="Times New Roman" pitchFamily="18" charset="0"/>
                <a:cs typeface="Times New Roman" pitchFamily="18" charset="0"/>
              </a:rPr>
              <a:t>  </a:t>
            </a:r>
            <a:r>
              <a:rPr lang="mr-IN" sz="2400" dirty="0" smtClean="0">
                <a:solidFill>
                  <a:srgbClr val="FF0000"/>
                </a:solidFill>
                <a:latin typeface="Times New Roman" pitchFamily="18" charset="0"/>
              </a:rPr>
              <a:t> </a:t>
            </a:r>
            <a:r>
              <a:rPr lang="en-US" sz="2400" dirty="0" smtClean="0">
                <a:solidFill>
                  <a:srgbClr val="FF0000"/>
                </a:solidFill>
                <a:latin typeface="Times New Roman" pitchFamily="18" charset="0"/>
                <a:cs typeface="Times New Roman" pitchFamily="18" charset="0"/>
              </a:rPr>
              <a:t> </a:t>
            </a:r>
            <a:r>
              <a:rPr lang="mr-IN" sz="2400" dirty="0" smtClean="0">
                <a:solidFill>
                  <a:srgbClr val="FF0000"/>
                </a:solidFill>
                <a:latin typeface="Times New Roman" pitchFamily="18" charset="0"/>
              </a:rPr>
              <a:t> </a:t>
            </a:r>
            <a:r>
              <a:rPr lang="en-US" sz="2400" dirty="0" smtClean="0">
                <a:solidFill>
                  <a:srgbClr val="FF0000"/>
                </a:solidFill>
                <a:latin typeface="Times New Roman" pitchFamily="18" charset="0"/>
                <a:cs typeface="Times New Roman" pitchFamily="18" charset="0"/>
              </a:rPr>
              <a:t/>
            </a:r>
            <a:br>
              <a:rPr lang="en-US" sz="2400" dirty="0" smtClean="0">
                <a:solidFill>
                  <a:srgbClr val="FF0000"/>
                </a:solidFill>
                <a:latin typeface="Times New Roman" pitchFamily="18" charset="0"/>
                <a:cs typeface="Times New Roman" pitchFamily="18" charset="0"/>
              </a:rPr>
            </a:br>
            <a:r>
              <a:rPr lang="mr-IN"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en-US" sz="2400" b="1" dirty="0"/>
              <a:t>Web </a:t>
            </a:r>
            <a:r>
              <a:rPr lang="en-US" sz="2400" b="1" dirty="0" smtClean="0"/>
              <a:t>page</a:t>
            </a:r>
            <a:r>
              <a:rPr lang="mr-IN" sz="2400" b="1" dirty="0" smtClean="0"/>
              <a:t>, </a:t>
            </a:r>
            <a:r>
              <a:rPr lang="en-US" sz="2400" b="1" dirty="0"/>
              <a:t>Search Engine</a:t>
            </a:r>
            <a:r>
              <a:rPr lang="mr-IN" sz="2400" dirty="0" smtClean="0">
                <a:latin typeface="Times New Roman" pitchFamily="18" charset="0"/>
                <a:cs typeface="Times New Roman" pitchFamily="18" charset="0"/>
              </a:rPr>
              <a:t> , </a:t>
            </a:r>
            <a:r>
              <a:rPr lang="en-US" sz="2400" b="1" dirty="0"/>
              <a:t>Accessing the internet from MS Office Application</a:t>
            </a:r>
            <a:r>
              <a:rPr lang="mr-IN"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UNIT- V</a:t>
            </a:r>
            <a:r>
              <a:rPr lang="mr-IN" sz="2400" dirty="0" smtClean="0">
                <a:solidFill>
                  <a:srgbClr val="FF0000"/>
                </a:solidFill>
                <a:latin typeface="Times New Roman" pitchFamily="18" charset="0"/>
              </a:rPr>
              <a:t> </a:t>
            </a:r>
            <a:r>
              <a:rPr lang="en-US" sz="2400" dirty="0" smtClean="0">
                <a:solidFill>
                  <a:srgbClr val="FF0000"/>
                </a:solidFill>
                <a:latin typeface="Times New Roman" pitchFamily="18" charset="0"/>
                <a:cs typeface="Times New Roman" pitchFamily="18" charset="0"/>
              </a:rPr>
              <a:t>Subject- Computer Application in Home Science</a:t>
            </a:r>
            <a:br>
              <a:rPr lang="en-US" sz="2400" dirty="0" smtClean="0">
                <a:solidFill>
                  <a:srgbClr val="FF0000"/>
                </a:solidFill>
                <a:latin typeface="Times New Roman" pitchFamily="18" charset="0"/>
                <a:cs typeface="Times New Roman" pitchFamily="18" charset="0"/>
              </a:rPr>
            </a:b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Seme</a:t>
            </a:r>
            <a:r>
              <a:rPr lang="en-US" sz="2400" dirty="0" smtClean="0">
                <a:solidFill>
                  <a:srgbClr val="FF0000"/>
                </a:solidFill>
                <a:latin typeface="Times New Roman" pitchFamily="18" charset="0"/>
                <a:cs typeface="Times New Roman" pitchFamily="18" charset="0"/>
              </a:rPr>
              <a:t> – III ]</a:t>
            </a:r>
            <a:br>
              <a:rPr lang="en-US" sz="2400" dirty="0" smtClean="0">
                <a:solidFill>
                  <a:srgbClr val="FF0000"/>
                </a:solidFill>
                <a:latin typeface="Times New Roman" pitchFamily="18" charset="0"/>
                <a:cs typeface="Times New Roman" pitchFamily="18" charset="0"/>
              </a:rPr>
            </a:br>
            <a:r>
              <a:rPr lang="en-US" sz="2400" dirty="0" smtClean="0">
                <a:solidFill>
                  <a:srgbClr val="FF0000"/>
                </a:solidFill>
                <a:latin typeface="Times New Roman" pitchFamily="18" charset="0"/>
                <a:cs typeface="Times New Roman" pitchFamily="18" charset="0"/>
              </a:rPr>
              <a:t>Code – 231CA20</a:t>
            </a:r>
            <a:endParaRPr lang="en-US" sz="2400" dirty="0">
              <a:solidFill>
                <a:srgbClr val="FF0000"/>
              </a:solidFill>
            </a:endParaRPr>
          </a:p>
        </p:txBody>
      </p:sp>
      <p:sp>
        <p:nvSpPr>
          <p:cNvPr id="3" name="Subtitle 2"/>
          <p:cNvSpPr>
            <a:spLocks noGrp="1"/>
          </p:cNvSpPr>
          <p:nvPr>
            <p:ph type="subTitle" idx="1"/>
          </p:nvPr>
        </p:nvSpPr>
        <p:spPr>
          <a:xfrm>
            <a:off x="304800" y="3505200"/>
            <a:ext cx="8534400" cy="2133600"/>
          </a:xfrm>
        </p:spPr>
        <p:txBody>
          <a:bodyPr>
            <a:normAutofit fontScale="85000" lnSpcReduction="20000"/>
          </a:bodyPr>
          <a:lstStyle/>
          <a:p>
            <a:pPr algn="r"/>
            <a:r>
              <a:rPr lang="en-US" dirty="0" smtClean="0">
                <a:solidFill>
                  <a:srgbClr val="FF0000"/>
                </a:solidFill>
                <a:latin typeface="Times New Roman" pitchFamily="18" charset="0"/>
                <a:cs typeface="Times New Roman" pitchFamily="18" charset="0"/>
              </a:rPr>
              <a:t>Dr. </a:t>
            </a:r>
            <a:r>
              <a:rPr lang="en-US" dirty="0" err="1" smtClean="0">
                <a:solidFill>
                  <a:srgbClr val="FF0000"/>
                </a:solidFill>
                <a:latin typeface="Times New Roman" pitchFamily="18" charset="0"/>
                <a:cs typeface="Times New Roman" pitchFamily="18" charset="0"/>
              </a:rPr>
              <a:t>Devidas</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Rushiji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Bambole</a:t>
            </a:r>
            <a:r>
              <a:rPr lang="en-US" dirty="0" smtClean="0">
                <a:solidFill>
                  <a:srgbClr val="FF0000"/>
                </a:solidFill>
                <a:latin typeface="Times New Roman" pitchFamily="18" charset="0"/>
                <a:cs typeface="Times New Roman" pitchFamily="18" charset="0"/>
              </a:rPr>
              <a:t> </a:t>
            </a:r>
          </a:p>
          <a:p>
            <a:pPr algn="r"/>
            <a:r>
              <a:rPr lang="en-US" dirty="0" smtClean="0">
                <a:solidFill>
                  <a:srgbClr val="FF0000"/>
                </a:solidFill>
                <a:latin typeface="Times New Roman" pitchFamily="18" charset="0"/>
                <a:cs typeface="Times New Roman" pitchFamily="18" charset="0"/>
              </a:rPr>
              <a:t>M. Sc. Ph. D. </a:t>
            </a:r>
          </a:p>
          <a:p>
            <a:pPr algn="r"/>
            <a:r>
              <a:rPr lang="en-US" dirty="0" smtClean="0">
                <a:solidFill>
                  <a:srgbClr val="FF0000"/>
                </a:solidFill>
                <a:latin typeface="Times New Roman" pitchFamily="18" charset="0"/>
                <a:cs typeface="Times New Roman" pitchFamily="18" charset="0"/>
              </a:rPr>
              <a:t>Department of Physics </a:t>
            </a:r>
          </a:p>
          <a:p>
            <a:pPr algn="r"/>
            <a:r>
              <a:rPr lang="en-US" dirty="0" err="1" smtClean="0">
                <a:solidFill>
                  <a:srgbClr val="FF0000"/>
                </a:solidFill>
                <a:latin typeface="Times New Roman" pitchFamily="18" charset="0"/>
                <a:cs typeface="Times New Roman" pitchFamily="18" charset="0"/>
              </a:rPr>
              <a:t>Matoshree</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Vimalabai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Deshmukh</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Mahavidyalaya</a:t>
            </a:r>
            <a:r>
              <a:rPr lang="en-US" dirty="0" smtClean="0">
                <a:solidFill>
                  <a:srgbClr val="FF0000"/>
                </a:solidFill>
                <a:latin typeface="Times New Roman" pitchFamily="18" charset="0"/>
                <a:cs typeface="Times New Roman" pitchFamily="18" charset="0"/>
              </a:rPr>
              <a:t>, Amravati.</a:t>
            </a:r>
          </a:p>
          <a:p>
            <a:endParaRPr lang="en-US" dirty="0"/>
          </a:p>
        </p:txBody>
      </p:sp>
      <p:pic>
        <p:nvPicPr>
          <p:cNvPr id="1026" name="Picture 2"/>
          <p:cNvPicPr>
            <a:picLocks noChangeAspect="1" noChangeArrowheads="1"/>
          </p:cNvPicPr>
          <p:nvPr/>
        </p:nvPicPr>
        <p:blipFill>
          <a:blip r:embed="rId2"/>
          <a:srcRect/>
          <a:stretch>
            <a:fillRect/>
          </a:stretch>
        </p:blipFill>
        <p:spPr bwMode="auto">
          <a:xfrm>
            <a:off x="228600" y="228600"/>
            <a:ext cx="1219200" cy="1298961"/>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3276600" y="2133600"/>
            <a:ext cx="1371600" cy="1321724"/>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pPr algn="l"/>
            <a:r>
              <a:rPr lang="mr-IN" sz="2400" dirty="0" smtClean="0">
                <a:solidFill>
                  <a:srgbClr val="FF0000"/>
                </a:solidFill>
              </a:rPr>
              <a:t>वेब पेज (</a:t>
            </a:r>
            <a:r>
              <a:rPr lang="en-US" sz="2400" dirty="0" smtClean="0">
                <a:solidFill>
                  <a:srgbClr val="FF0000"/>
                </a:solidFill>
              </a:rPr>
              <a:t>Web page</a:t>
            </a:r>
            <a:r>
              <a:rPr lang="mr-IN" sz="2400" dirty="0" smtClean="0">
                <a:solidFill>
                  <a:srgbClr val="FF0000"/>
                </a:solidFill>
              </a:rPr>
              <a:t>)</a:t>
            </a:r>
            <a:r>
              <a:rPr lang="en-US" sz="2400" dirty="0" smtClean="0">
                <a:solidFill>
                  <a:srgbClr val="FF0000"/>
                </a:solidFill>
              </a:rPr>
              <a:t>:</a:t>
            </a:r>
            <a:r>
              <a:rPr lang="mr-IN" sz="2400" dirty="0" smtClean="0">
                <a:solidFill>
                  <a:srgbClr val="FF0000"/>
                </a:solidFill>
              </a:rPr>
              <a:t>-</a:t>
            </a:r>
            <a:endParaRPr lang="en-US" sz="2400" dirty="0">
              <a:solidFill>
                <a:srgbClr val="FF0000"/>
              </a:solidFill>
            </a:endParaRPr>
          </a:p>
        </p:txBody>
      </p:sp>
      <p:sp>
        <p:nvSpPr>
          <p:cNvPr id="3" name="Content Placeholder 2"/>
          <p:cNvSpPr>
            <a:spLocks noGrp="1"/>
          </p:cNvSpPr>
          <p:nvPr>
            <p:ph idx="1"/>
          </p:nvPr>
        </p:nvSpPr>
        <p:spPr>
          <a:xfrm>
            <a:off x="152400" y="685800"/>
            <a:ext cx="8763000" cy="6019800"/>
          </a:xfrm>
        </p:spPr>
        <p:txBody>
          <a:bodyPr>
            <a:normAutofit fontScale="92500" lnSpcReduction="10000"/>
          </a:bodyPr>
          <a:lstStyle/>
          <a:p>
            <a:pPr>
              <a:buNone/>
            </a:pPr>
            <a:r>
              <a:rPr lang="mr-IN" dirty="0" smtClean="0"/>
              <a:t>व्याख्या- “ इंटर नेट वर उपलब्ध असलेले  कागदपत्र </a:t>
            </a:r>
            <a:r>
              <a:rPr lang="en-US" dirty="0" smtClean="0"/>
              <a:t>(Document)</a:t>
            </a:r>
            <a:r>
              <a:rPr lang="mr-IN" dirty="0" smtClean="0"/>
              <a:t> ज्याला इंटर नेट शी जुडलेला प्रत्येक व्यक्ती वेब ब्राउजर च्या मदतीने पाहू शकतो त्याला ‘वेब पेज’ असे म्हणतात.”</a:t>
            </a:r>
          </a:p>
          <a:p>
            <a:pPr>
              <a:buNone/>
            </a:pPr>
            <a:r>
              <a:rPr lang="mr-IN" dirty="0"/>
              <a:t> </a:t>
            </a:r>
            <a:r>
              <a:rPr lang="mr-IN" dirty="0" smtClean="0"/>
              <a:t>  वेब पेज ला ‘</a:t>
            </a:r>
            <a:r>
              <a:rPr lang="en-US" dirty="0" smtClean="0"/>
              <a:t>HTML </a:t>
            </a:r>
            <a:r>
              <a:rPr lang="mr-IN" dirty="0" smtClean="0"/>
              <a:t> डॉक्युमेंट’ सुद्धा म्हणतात. वेब पेज एक ‘</a:t>
            </a:r>
            <a:r>
              <a:rPr lang="en-US" dirty="0" smtClean="0"/>
              <a:t>HTML </a:t>
            </a:r>
            <a:r>
              <a:rPr lang="mr-IN" dirty="0" smtClean="0"/>
              <a:t> डॉक्युमेंट’ आहे कारण वेब पेज ला मुख्यत: </a:t>
            </a:r>
            <a:r>
              <a:rPr lang="en-US" dirty="0" smtClean="0"/>
              <a:t>Hyper Text Markup Language (HTML) </a:t>
            </a:r>
            <a:r>
              <a:rPr lang="mr-IN" dirty="0" smtClean="0"/>
              <a:t> मध्येच लिहिले जाते. ‘</a:t>
            </a:r>
            <a:r>
              <a:rPr lang="en-US" dirty="0" smtClean="0"/>
              <a:t>HTML</a:t>
            </a:r>
            <a:r>
              <a:rPr lang="mr-IN" dirty="0" smtClean="0"/>
              <a:t>’  हि एक सरळ कॉम्प्युटर कोडींग लँग्वेज आहे. जगातील पहिला वेब पेज किंवा ‘</a:t>
            </a:r>
            <a:r>
              <a:rPr lang="en-US" dirty="0" smtClean="0"/>
              <a:t>HTML </a:t>
            </a:r>
            <a:r>
              <a:rPr lang="mr-IN" dirty="0" smtClean="0"/>
              <a:t> डॉक्युमेंट’ श्रीमान टीम बर्नर्स ली यांनी १९९१ मध्ये बनविला. हायपर टेक्स्ट मार्क अप लँग्वेज (</a:t>
            </a:r>
            <a:r>
              <a:rPr lang="en-US" dirty="0" smtClean="0"/>
              <a:t>HTML </a:t>
            </a:r>
            <a:r>
              <a:rPr lang="mr-IN" dirty="0" smtClean="0"/>
              <a:t>) हा एका वेब पेज चा आधार असतो आणि वेब पेज एका वेबसाईट चा आधार असतो.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pPr algn="l"/>
            <a:r>
              <a:rPr lang="mr-IN" sz="2400" dirty="0" smtClean="0">
                <a:solidFill>
                  <a:srgbClr val="FF0000"/>
                </a:solidFill>
              </a:rPr>
              <a:t>वेब पेज चे प्रकार</a:t>
            </a:r>
            <a:r>
              <a:rPr lang="en-US" sz="2400" dirty="0" smtClean="0">
                <a:solidFill>
                  <a:srgbClr val="FF0000"/>
                </a:solidFill>
              </a:rPr>
              <a:t> </a:t>
            </a:r>
            <a:r>
              <a:rPr lang="mr-IN" sz="2400" dirty="0" smtClean="0">
                <a:solidFill>
                  <a:srgbClr val="FF0000"/>
                </a:solidFill>
              </a:rPr>
              <a:t>(</a:t>
            </a:r>
            <a:r>
              <a:rPr lang="en-US" sz="2400" dirty="0" smtClean="0">
                <a:solidFill>
                  <a:srgbClr val="FF0000"/>
                </a:solidFill>
              </a:rPr>
              <a:t>Types of Web page</a:t>
            </a:r>
            <a:r>
              <a:rPr lang="mr-IN" sz="2400" dirty="0" smtClean="0">
                <a:solidFill>
                  <a:srgbClr val="FF0000"/>
                </a:solidFill>
              </a:rPr>
              <a:t>)</a:t>
            </a:r>
            <a:r>
              <a:rPr lang="en-US" sz="2400" dirty="0" smtClean="0">
                <a:solidFill>
                  <a:srgbClr val="FF0000"/>
                </a:solidFill>
              </a:rPr>
              <a:t>:</a:t>
            </a:r>
            <a:r>
              <a:rPr lang="mr-IN" sz="2400" dirty="0" smtClean="0">
                <a:solidFill>
                  <a:srgbClr val="FF0000"/>
                </a:solidFill>
              </a:rPr>
              <a:t>-</a:t>
            </a:r>
            <a:endParaRPr lang="en-US" sz="2400" dirty="0"/>
          </a:p>
        </p:txBody>
      </p:sp>
      <p:sp>
        <p:nvSpPr>
          <p:cNvPr id="3" name="Content Placeholder 2"/>
          <p:cNvSpPr>
            <a:spLocks noGrp="1"/>
          </p:cNvSpPr>
          <p:nvPr>
            <p:ph idx="1"/>
          </p:nvPr>
        </p:nvSpPr>
        <p:spPr>
          <a:xfrm>
            <a:off x="304800" y="685800"/>
            <a:ext cx="8610600" cy="6019800"/>
          </a:xfrm>
        </p:spPr>
        <p:txBody>
          <a:bodyPr>
            <a:normAutofit fontScale="92500" lnSpcReduction="20000"/>
          </a:bodyPr>
          <a:lstStyle/>
          <a:p>
            <a:pPr lvl="0">
              <a:buNone/>
            </a:pPr>
            <a:r>
              <a:rPr lang="en-US" b="1" dirty="0" smtClean="0"/>
              <a:t> </a:t>
            </a:r>
            <a:r>
              <a:rPr lang="mr-IN" b="1" dirty="0" smtClean="0"/>
              <a:t> १) स्थिर</a:t>
            </a:r>
            <a:r>
              <a:rPr lang="en-US" b="1" dirty="0" smtClean="0"/>
              <a:t> </a:t>
            </a:r>
            <a:r>
              <a:rPr lang="mr-IN" dirty="0" smtClean="0">
                <a:solidFill>
                  <a:srgbClr val="FF0000"/>
                </a:solidFill>
              </a:rPr>
              <a:t>वेब पेज </a:t>
            </a:r>
            <a:r>
              <a:rPr lang="en-US" b="1" dirty="0" smtClean="0"/>
              <a:t>(Static webpage)-</a:t>
            </a:r>
            <a:endParaRPr lang="mr-IN" b="1" dirty="0" smtClean="0"/>
          </a:p>
          <a:p>
            <a:pPr lvl="0">
              <a:buNone/>
            </a:pPr>
            <a:r>
              <a:rPr lang="mr-IN" b="1" dirty="0" smtClean="0"/>
              <a:t>स्थिर</a:t>
            </a:r>
            <a:r>
              <a:rPr lang="mr-IN" dirty="0" smtClean="0">
                <a:solidFill>
                  <a:srgbClr val="FF0000"/>
                </a:solidFill>
              </a:rPr>
              <a:t> वेब पेज ला फ्लॅट पेज सुद्धा म्हणतात. हा एक साधारण </a:t>
            </a:r>
            <a:r>
              <a:rPr lang="mr-IN" dirty="0" smtClean="0"/>
              <a:t>‘</a:t>
            </a:r>
            <a:r>
              <a:rPr lang="en-US" dirty="0" smtClean="0"/>
              <a:t>HTML </a:t>
            </a:r>
            <a:r>
              <a:rPr lang="mr-IN" dirty="0" smtClean="0"/>
              <a:t> डॉक्युमेंट’ असतो. </a:t>
            </a:r>
            <a:r>
              <a:rPr lang="mr-IN" b="1" dirty="0" smtClean="0"/>
              <a:t>स्थिर</a:t>
            </a:r>
            <a:r>
              <a:rPr lang="en-US" b="1" dirty="0" smtClean="0"/>
              <a:t> </a:t>
            </a:r>
            <a:r>
              <a:rPr lang="mr-IN" dirty="0" smtClean="0">
                <a:solidFill>
                  <a:srgbClr val="FF0000"/>
                </a:solidFill>
              </a:rPr>
              <a:t>वेब पेज ला केवळ </a:t>
            </a:r>
            <a:r>
              <a:rPr lang="en-US" dirty="0" smtClean="0"/>
              <a:t>HTML</a:t>
            </a:r>
            <a:r>
              <a:rPr lang="mr-IN" dirty="0" smtClean="0"/>
              <a:t> आणि </a:t>
            </a:r>
            <a:r>
              <a:rPr lang="en-US" dirty="0" smtClean="0"/>
              <a:t>CSS (Cascading Style sheet)  </a:t>
            </a:r>
            <a:r>
              <a:rPr lang="mr-IN" dirty="0" smtClean="0"/>
              <a:t> ने बनवितात. ज्या प्रमाणे न्यूज पेपर पेज मध्ये बदल करू शकत नाही, त्याच प्रमाणे </a:t>
            </a:r>
            <a:r>
              <a:rPr lang="mr-IN" b="1" dirty="0" smtClean="0"/>
              <a:t>स्थिर</a:t>
            </a:r>
            <a:r>
              <a:rPr lang="en-US" b="1" dirty="0" smtClean="0"/>
              <a:t> </a:t>
            </a:r>
            <a:r>
              <a:rPr lang="mr-IN" dirty="0" smtClean="0">
                <a:solidFill>
                  <a:srgbClr val="FF0000"/>
                </a:solidFill>
              </a:rPr>
              <a:t>वेब पेज मध्ये बदल करू शकत नाही. फक्त वेब मास्टरच बदल करू शकतात. </a:t>
            </a:r>
            <a:endParaRPr lang="en-US" dirty="0"/>
          </a:p>
          <a:p>
            <a:pPr lvl="0">
              <a:buNone/>
            </a:pPr>
            <a:r>
              <a:rPr lang="mr-IN" b="1" dirty="0" smtClean="0"/>
              <a:t>२) गतिमान </a:t>
            </a:r>
            <a:r>
              <a:rPr lang="mr-IN" dirty="0" smtClean="0">
                <a:solidFill>
                  <a:srgbClr val="FF0000"/>
                </a:solidFill>
              </a:rPr>
              <a:t>वेब पेज </a:t>
            </a:r>
            <a:r>
              <a:rPr lang="en-US" b="1" dirty="0" smtClean="0"/>
              <a:t>(Dynamic </a:t>
            </a:r>
            <a:r>
              <a:rPr lang="en-US" b="1" dirty="0"/>
              <a:t>web </a:t>
            </a:r>
            <a:r>
              <a:rPr lang="en-US" b="1" dirty="0" smtClean="0"/>
              <a:t>page)-</a:t>
            </a:r>
            <a:r>
              <a:rPr lang="mr-IN" b="1" dirty="0" smtClean="0"/>
              <a:t> </a:t>
            </a:r>
          </a:p>
          <a:p>
            <a:pPr lvl="0">
              <a:buNone/>
            </a:pPr>
            <a:r>
              <a:rPr lang="mr-IN" b="1" dirty="0" smtClean="0"/>
              <a:t>गतिमान </a:t>
            </a:r>
            <a:r>
              <a:rPr lang="mr-IN" dirty="0" smtClean="0">
                <a:solidFill>
                  <a:srgbClr val="FF0000"/>
                </a:solidFill>
              </a:rPr>
              <a:t>वेब पेज हा बिल्कुल </a:t>
            </a:r>
            <a:r>
              <a:rPr lang="mr-IN" b="1" dirty="0" smtClean="0"/>
              <a:t>स्थिर</a:t>
            </a:r>
            <a:r>
              <a:rPr lang="mr-IN" dirty="0" smtClean="0">
                <a:solidFill>
                  <a:srgbClr val="FF0000"/>
                </a:solidFill>
              </a:rPr>
              <a:t> वेब पेज च्या उलट असतो. हा वेब पेज वेळे नुसार बदलतो. </a:t>
            </a:r>
          </a:p>
          <a:p>
            <a:pPr lvl="0">
              <a:buNone/>
            </a:pPr>
            <a:r>
              <a:rPr lang="mr-IN" b="1" dirty="0" smtClean="0"/>
              <a:t>गतिमान </a:t>
            </a:r>
            <a:r>
              <a:rPr lang="mr-IN" dirty="0" smtClean="0">
                <a:solidFill>
                  <a:srgbClr val="FF0000"/>
                </a:solidFill>
              </a:rPr>
              <a:t>वेब पेज बनविण्यासाठी </a:t>
            </a:r>
            <a:r>
              <a:rPr lang="en-US" dirty="0" smtClean="0">
                <a:solidFill>
                  <a:srgbClr val="FF0000"/>
                </a:solidFill>
              </a:rPr>
              <a:t>DHML </a:t>
            </a:r>
            <a:r>
              <a:rPr lang="mr-IN" dirty="0" smtClean="0">
                <a:solidFill>
                  <a:srgbClr val="FF0000"/>
                </a:solidFill>
              </a:rPr>
              <a:t>ह्या तंत्राचा उपयोग करतात. </a:t>
            </a:r>
            <a:r>
              <a:rPr lang="en-US" dirty="0" smtClean="0">
                <a:solidFill>
                  <a:srgbClr val="FF0000"/>
                </a:solidFill>
              </a:rPr>
              <a:t>DHML </a:t>
            </a:r>
            <a:r>
              <a:rPr lang="mr-IN" dirty="0" smtClean="0">
                <a:solidFill>
                  <a:srgbClr val="FF0000"/>
                </a:solidFill>
              </a:rPr>
              <a:t>म्हणजे </a:t>
            </a:r>
            <a:r>
              <a:rPr lang="en-US" dirty="0" smtClean="0">
                <a:solidFill>
                  <a:srgbClr val="FF0000"/>
                </a:solidFill>
              </a:rPr>
              <a:t>  Dynamic </a:t>
            </a:r>
            <a:r>
              <a:rPr lang="en-US" dirty="0" smtClean="0"/>
              <a:t>Hypertext Markup Language</a:t>
            </a:r>
            <a:r>
              <a:rPr lang="mr-IN" dirty="0" smtClean="0"/>
              <a:t> होय.</a:t>
            </a:r>
            <a:r>
              <a:rPr lang="en-US" dirty="0" smtClean="0"/>
              <a:t> </a:t>
            </a:r>
            <a:endParaRPr lang="en-US" dirty="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pPr algn="l"/>
            <a:r>
              <a:rPr lang="mr-IN" sz="2400" dirty="0" smtClean="0">
                <a:solidFill>
                  <a:srgbClr val="FF0000"/>
                </a:solidFill>
              </a:rPr>
              <a:t>शोध  इंजिन (</a:t>
            </a:r>
            <a:r>
              <a:rPr lang="en-US" sz="2400" dirty="0" smtClean="0">
                <a:solidFill>
                  <a:srgbClr val="FF0000"/>
                </a:solidFill>
              </a:rPr>
              <a:t> Search Engine):-</a:t>
            </a:r>
            <a:endParaRPr lang="en-US" sz="2400" dirty="0">
              <a:solidFill>
                <a:srgbClr val="FF0000"/>
              </a:solidFill>
            </a:endParaRPr>
          </a:p>
        </p:txBody>
      </p:sp>
      <p:sp>
        <p:nvSpPr>
          <p:cNvPr id="3" name="Content Placeholder 2"/>
          <p:cNvSpPr>
            <a:spLocks noGrp="1"/>
          </p:cNvSpPr>
          <p:nvPr>
            <p:ph idx="1"/>
          </p:nvPr>
        </p:nvSpPr>
        <p:spPr>
          <a:xfrm>
            <a:off x="152400" y="685800"/>
            <a:ext cx="8763000" cy="6019800"/>
          </a:xfrm>
        </p:spPr>
        <p:txBody>
          <a:bodyPr>
            <a:normAutofit fontScale="62500" lnSpcReduction="20000"/>
          </a:bodyPr>
          <a:lstStyle/>
          <a:p>
            <a:pPr>
              <a:buNone/>
            </a:pPr>
            <a:r>
              <a:rPr lang="mr-IN" dirty="0" smtClean="0"/>
              <a:t>व्याख्या- “इंटर नेट वरील माहिती शोधण्यासाठी जे नेहमीचे सर्च टूल किंवा शोधाचे साधन वापरले   जाते त्याला वेब सर्च इंजिन असे म्हणतात.”</a:t>
            </a:r>
          </a:p>
          <a:p>
            <a:pPr>
              <a:buNone/>
            </a:pPr>
            <a:r>
              <a:rPr lang="mr-IN" dirty="0" smtClean="0"/>
              <a:t>किंवा- “ सर्च इंजिन एक असा प्रोग्राम आहे जो इंटरनेट च्या असीमित डाटाबेस मधून वापरकर्ता जी माहिती वेब वर सर्च करतो, त्या माहितीला ‘सर्च रिझल्ट पेज’ मध्ये दाखवितो.”</a:t>
            </a:r>
          </a:p>
          <a:p>
            <a:pPr>
              <a:buNone/>
            </a:pPr>
            <a:r>
              <a:rPr lang="mr-IN" dirty="0"/>
              <a:t> </a:t>
            </a:r>
            <a:r>
              <a:rPr lang="mr-IN" dirty="0" smtClean="0"/>
              <a:t>  जेव्हा ‘वेब सर्च इंजिन’ मध्ये एखादा प्रश्न किंवा शब्द टाईप केला जातो तेव्हा, सॉफ्टवेअर त्याच्या डाटा बेस मधील लाखो पानांमध्ये प्रश्न किंवा शब्दाशी जुळणारी माहिती चटकन शोधतो आणि त्याचे उत्तर दाखवितो.</a:t>
            </a:r>
          </a:p>
          <a:p>
            <a:pPr>
              <a:buNone/>
            </a:pPr>
            <a:r>
              <a:rPr lang="mr-IN" dirty="0" smtClean="0"/>
              <a:t>उदाहरणार्थ- एखाद्या संस्था, कंपनी, कॉलेज, विश्व विद्यालय इत्यादी च्या बाबतीत जर आपल्याला काही माहिती मिळवायची असेल तर त्याकरिता आपल्याला ‘सर्च इंजिन’ चा उपयोग करावा लागेल. </a:t>
            </a:r>
          </a:p>
          <a:p>
            <a:pPr>
              <a:buNone/>
            </a:pPr>
            <a:r>
              <a:rPr lang="mr-IN" dirty="0" smtClean="0"/>
              <a:t>खालील विविध प्रकारचे ‘सर्च इंजिन’ इंटरनेट वर उपलब्ध आहेत. </a:t>
            </a:r>
          </a:p>
          <a:p>
            <a:pPr lvl="0">
              <a:buNone/>
            </a:pPr>
            <a:r>
              <a:rPr lang="mr-IN" dirty="0" smtClean="0"/>
              <a:t>१) </a:t>
            </a:r>
            <a:r>
              <a:rPr lang="en-US" dirty="0"/>
              <a:t>Yahoo.com</a:t>
            </a:r>
          </a:p>
          <a:p>
            <a:pPr lvl="0">
              <a:buNone/>
            </a:pPr>
            <a:r>
              <a:rPr lang="mr-IN" dirty="0" smtClean="0"/>
              <a:t>२) </a:t>
            </a:r>
            <a:r>
              <a:rPr lang="en-US" dirty="0" smtClean="0"/>
              <a:t>Altavista.com</a:t>
            </a:r>
            <a:endParaRPr lang="en-US" dirty="0"/>
          </a:p>
          <a:p>
            <a:pPr lvl="0">
              <a:buNone/>
            </a:pPr>
            <a:r>
              <a:rPr lang="mr-IN" dirty="0" smtClean="0"/>
              <a:t>३) </a:t>
            </a:r>
            <a:r>
              <a:rPr lang="en-US" dirty="0" smtClean="0"/>
              <a:t>Lycos.com</a:t>
            </a:r>
            <a:endParaRPr lang="en-US" dirty="0"/>
          </a:p>
          <a:p>
            <a:pPr lvl="0">
              <a:buNone/>
            </a:pPr>
            <a:r>
              <a:rPr lang="mr-IN" dirty="0" smtClean="0"/>
              <a:t>४) </a:t>
            </a:r>
            <a:r>
              <a:rPr lang="en-US" dirty="0" smtClean="0"/>
              <a:t>Hot Bot.com</a:t>
            </a:r>
            <a:endParaRPr lang="en-US" dirty="0"/>
          </a:p>
          <a:p>
            <a:pPr lvl="0">
              <a:buNone/>
            </a:pPr>
            <a:r>
              <a:rPr lang="mr-IN" dirty="0" smtClean="0"/>
              <a:t>५) </a:t>
            </a:r>
            <a:r>
              <a:rPr lang="en-US" dirty="0" smtClean="0"/>
              <a:t>Dogpile.com</a:t>
            </a:r>
            <a:endParaRPr lang="en-US" dirty="0"/>
          </a:p>
          <a:p>
            <a:pPr lvl="0">
              <a:buNone/>
            </a:pPr>
            <a:r>
              <a:rPr lang="mr-IN" dirty="0" smtClean="0"/>
              <a:t>६) </a:t>
            </a:r>
            <a:r>
              <a:rPr lang="en-US" dirty="0" smtClean="0"/>
              <a:t>Google </a:t>
            </a:r>
            <a:r>
              <a:rPr lang="en-US" dirty="0"/>
              <a:t>.com</a:t>
            </a:r>
          </a:p>
          <a:p>
            <a:pPr lvl="0">
              <a:buNone/>
            </a:pPr>
            <a:r>
              <a:rPr lang="mr-IN" dirty="0" smtClean="0"/>
              <a:t>७) </a:t>
            </a:r>
            <a:r>
              <a:rPr lang="en-US" dirty="0" smtClean="0"/>
              <a:t>Ask.com</a:t>
            </a:r>
            <a:endParaRPr lang="en-US" dirty="0"/>
          </a:p>
          <a:p>
            <a:pPr>
              <a:buNone/>
            </a:pPr>
            <a:r>
              <a:rPr lang="mr-IN" dirty="0" smtClean="0"/>
              <a:t> हे सर्व ‘सर्च इंजिन’ लोकप्रिय आहेत. यामध्ये सर्वात अधिक लोकप्रिय आणि जास्तीत जास्त उपयोग केल्या जाणारा ‘सर्च इंजिन’ ‘गुगल’ आहे.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10600" cy="6477000"/>
          </a:xfrm>
        </p:spPr>
        <p:txBody>
          <a:bodyPr>
            <a:normAutofit/>
          </a:bodyPr>
          <a:lstStyle/>
          <a:p>
            <a:pPr>
              <a:buNone/>
            </a:pPr>
            <a:r>
              <a:rPr lang="mr-IN" sz="2400" dirty="0" smtClean="0">
                <a:solidFill>
                  <a:srgbClr val="FF0000"/>
                </a:solidFill>
              </a:rPr>
              <a:t>‘गुगल’ सर्च इंजिन मध्ये माहिती शोधण्याची प्रक्रिया- </a:t>
            </a:r>
          </a:p>
          <a:p>
            <a:pPr>
              <a:buNone/>
            </a:pPr>
            <a:r>
              <a:rPr lang="mr-IN" sz="2400" dirty="0" smtClean="0">
                <a:solidFill>
                  <a:srgbClr val="FF0000"/>
                </a:solidFill>
              </a:rPr>
              <a:t>‘गुगल’ सर्च इंजिन मध्ये कोणत्याही  माहितीला  शोधण्या करिता खालील पायऱ्यातून जावे लागते.</a:t>
            </a:r>
          </a:p>
          <a:p>
            <a:pPr marL="457200" indent="-457200">
              <a:buAutoNum type="hindiNumParenR"/>
            </a:pPr>
            <a:r>
              <a:rPr lang="mr-IN" sz="2400" dirty="0" smtClean="0">
                <a:solidFill>
                  <a:srgbClr val="FF0000"/>
                </a:solidFill>
              </a:rPr>
              <a:t>वेब ब्राउजर चा उपयोग करून ‘सर्च इंजिन’ ला उघडा.</a:t>
            </a:r>
          </a:p>
          <a:p>
            <a:pPr marL="457200" indent="-457200">
              <a:buAutoNum type="hindiNumParenR"/>
            </a:pPr>
            <a:r>
              <a:rPr lang="mr-IN" sz="2400" dirty="0" smtClean="0">
                <a:solidFill>
                  <a:srgbClr val="FF0000"/>
                </a:solidFill>
              </a:rPr>
              <a:t>त्यानंतर गुगल च्या बेब साईटचा होम पेज स्क्रीन वर दिसतो.</a:t>
            </a:r>
          </a:p>
          <a:p>
            <a:pPr marL="457200" indent="-457200">
              <a:buAutoNum type="hindiNumParenR"/>
            </a:pPr>
            <a:r>
              <a:rPr lang="mr-IN" sz="2400" dirty="0" smtClean="0">
                <a:solidFill>
                  <a:srgbClr val="FF0000"/>
                </a:solidFill>
              </a:rPr>
              <a:t> गुगल च्या होम पेज वर दिसणाऱ्या ‘सर्च बाक्स’ मध्ये त्या शब्दाला टाईप करावे ज्याच्या शी संबंधित माहितीला  आपल्याला शोधायचे आहे. </a:t>
            </a:r>
          </a:p>
          <a:p>
            <a:pPr marL="457200" indent="-457200">
              <a:buNone/>
            </a:pPr>
            <a:r>
              <a:rPr lang="mr-IN" sz="2400" dirty="0">
                <a:solidFill>
                  <a:srgbClr val="FF0000"/>
                </a:solidFill>
              </a:rPr>
              <a:t> </a:t>
            </a:r>
            <a:r>
              <a:rPr lang="mr-IN" sz="2400" dirty="0" smtClean="0">
                <a:solidFill>
                  <a:srgbClr val="FF0000"/>
                </a:solidFill>
              </a:rPr>
              <a:t>     उदा.- कोणत्याही </a:t>
            </a:r>
            <a:r>
              <a:rPr lang="mr-IN" sz="2400" dirty="0" smtClean="0"/>
              <a:t>विश्वविद्यालयाचे नाव, कंपनीचे नाव इत्यादी. </a:t>
            </a:r>
          </a:p>
          <a:p>
            <a:pPr marL="457200" indent="-457200">
              <a:buNone/>
            </a:pPr>
            <a:r>
              <a:rPr lang="mr-IN" sz="2400" dirty="0" smtClean="0">
                <a:solidFill>
                  <a:srgbClr val="FF0000"/>
                </a:solidFill>
              </a:rPr>
              <a:t>४) त्यानंतर ‘सर्च बटन’ वर क्लिक करा. </a:t>
            </a:r>
          </a:p>
          <a:p>
            <a:pPr marL="457200" indent="-457200">
              <a:buNone/>
            </a:pPr>
            <a:r>
              <a:rPr lang="mr-IN" sz="2400" dirty="0" smtClean="0">
                <a:solidFill>
                  <a:srgbClr val="FF0000"/>
                </a:solidFill>
              </a:rPr>
              <a:t>५) ‘सर्च बाक्स’ मध्ये टाकलेल्या शब्दानुसार माहिती, तसेच ‘लिंक’ स्क्रीन वर प्रदर्शित होईल.    </a:t>
            </a:r>
            <a:endParaRPr lang="en-US" sz="2400"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pPr algn="l"/>
            <a:r>
              <a:rPr lang="mr-IN" sz="2400" dirty="0" smtClean="0">
                <a:solidFill>
                  <a:srgbClr val="FF0000"/>
                </a:solidFill>
              </a:rPr>
              <a:t>सर्च इंजिन चे प्रकार (</a:t>
            </a:r>
            <a:r>
              <a:rPr lang="en-US" sz="2400" dirty="0" smtClean="0">
                <a:solidFill>
                  <a:srgbClr val="FF0000"/>
                </a:solidFill>
              </a:rPr>
              <a:t> Types Of Search Engine):-</a:t>
            </a:r>
            <a:endParaRPr lang="en-US" sz="2400" dirty="0">
              <a:solidFill>
                <a:srgbClr val="FF0000"/>
              </a:solidFill>
            </a:endParaRPr>
          </a:p>
        </p:txBody>
      </p:sp>
      <p:sp>
        <p:nvSpPr>
          <p:cNvPr id="3" name="Content Placeholder 2"/>
          <p:cNvSpPr>
            <a:spLocks noGrp="1"/>
          </p:cNvSpPr>
          <p:nvPr>
            <p:ph idx="1"/>
          </p:nvPr>
        </p:nvSpPr>
        <p:spPr>
          <a:xfrm>
            <a:off x="304800" y="838200"/>
            <a:ext cx="8839200" cy="6019800"/>
          </a:xfrm>
        </p:spPr>
        <p:txBody>
          <a:bodyPr>
            <a:normAutofit fontScale="70000" lnSpcReduction="20000"/>
          </a:bodyPr>
          <a:lstStyle/>
          <a:p>
            <a:pPr>
              <a:buNone/>
            </a:pPr>
            <a:r>
              <a:rPr lang="mr-IN" dirty="0" smtClean="0">
                <a:solidFill>
                  <a:srgbClr val="FF0000"/>
                </a:solidFill>
              </a:rPr>
              <a:t>१) “मेटा सर्च इंजिन”-</a:t>
            </a:r>
          </a:p>
          <a:p>
            <a:pPr>
              <a:buNone/>
            </a:pPr>
            <a:r>
              <a:rPr lang="mr-IN" dirty="0" smtClean="0"/>
              <a:t> </a:t>
            </a:r>
            <a:r>
              <a:rPr lang="mr-IN" sz="3400" dirty="0" smtClean="0"/>
              <a:t>इंटरनेटवर एखाद्या विषयाची माहिती शोधण्याचा एक मार्ग म्हणजे अनेक स्वतंत्र शोध इंजिन च्या वेब साईटना भेट देणे. परंतु त्या इंजिन वर, प्रत्येक वेळी आपल्याला शोध सूचना प्रविष्ठ करावे लागेल, माहिती दिसण्यासाठी प्रतिक्षा करावी लागेल, यादीचे निरिक्षण करावे लागेल आणि निवडलेल्या साईटना भेट द्यावी लागेल. हि प्रक्रिया खूप वेळ घेणारी असू शकते आणि भिन्न भिन्न इंजिन कडून तेच तेच प्रतिसाद मिळू शकतात. त्या करिता “मेटा सर्च इंजिन” हा त्यावर पर्याय देवू शकतो.</a:t>
            </a:r>
          </a:p>
          <a:p>
            <a:pPr>
              <a:buNone/>
            </a:pPr>
            <a:r>
              <a:rPr lang="mr-IN" sz="3400" dirty="0"/>
              <a:t> </a:t>
            </a:r>
            <a:r>
              <a:rPr lang="mr-IN" sz="3400" dirty="0" smtClean="0"/>
              <a:t>“मेटा सर्च इंजिन” असे प्रोग्राम आहेत, जे आपोआप एकाच वेळी अनेक शोध इंजिन ला आपली शोध विनंती प्रस्तुत करतात आणि त्यानंतर  “मेटा सर्च इंजिन”  परिणाम प्राप्त करते,  डूप्लीकेट काढून टाकते, परिणामांना क्रमाने लावते आणि आपल्याला संपादित सूची प्रदान करते. </a:t>
            </a:r>
          </a:p>
          <a:p>
            <a:pPr>
              <a:buNone/>
            </a:pPr>
            <a:r>
              <a:rPr lang="mr-IN" sz="3400" dirty="0" smtClean="0"/>
              <a:t>उदाहरणार्थ- </a:t>
            </a:r>
            <a:r>
              <a:rPr lang="en-US" sz="3400" dirty="0" smtClean="0"/>
              <a:t>Hindustan.net, indiabook.com, khoj.com </a:t>
            </a:r>
            <a:r>
              <a:rPr lang="mr-IN" sz="3400" dirty="0" smtClean="0"/>
              <a:t> हे “मेटा सर्च इंजिन” आहेत.</a:t>
            </a:r>
          </a:p>
          <a:p>
            <a:pPr>
              <a:buNone/>
            </a:pPr>
            <a:r>
              <a:rPr lang="mr-IN" sz="3400" dirty="0" smtClean="0"/>
              <a:t>        </a:t>
            </a:r>
            <a:endParaRPr lang="en-US" sz="3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248400"/>
          </a:xfrm>
        </p:spPr>
        <p:txBody>
          <a:bodyPr>
            <a:normAutofit fontScale="77500" lnSpcReduction="20000"/>
          </a:bodyPr>
          <a:lstStyle/>
          <a:p>
            <a:pPr>
              <a:buNone/>
            </a:pPr>
            <a:r>
              <a:rPr lang="mr-IN" dirty="0" smtClean="0">
                <a:solidFill>
                  <a:srgbClr val="FF0000"/>
                </a:solidFill>
              </a:rPr>
              <a:t>२) विशेष शोध इंजिन- </a:t>
            </a:r>
          </a:p>
          <a:p>
            <a:pPr>
              <a:buNone/>
            </a:pPr>
            <a:r>
              <a:rPr lang="mr-IN" dirty="0" smtClean="0"/>
              <a:t>       विशेष शोध इंजिन हे विशिष्ठ विषयाशी संबंधित वेब साईट वर लक्ष केंद्रित करतात.आपला शोध सीमित क्षेत्रात करून आपला वेळ वाचवू शकतात. विशिष्ठ विषयाशी संबंधित खालील विशेष शोध इंजिन आहेत. </a:t>
            </a:r>
          </a:p>
          <a:p>
            <a:pPr>
              <a:buNone/>
            </a:pPr>
            <a:r>
              <a:rPr lang="mr-IN" dirty="0" smtClean="0"/>
              <a:t>       विषय                               साईट </a:t>
            </a:r>
          </a:p>
          <a:p>
            <a:pPr>
              <a:buNone/>
            </a:pPr>
            <a:r>
              <a:rPr lang="mr-IN" dirty="0" smtClean="0"/>
              <a:t>    १) वातावरण                     </a:t>
            </a:r>
            <a:r>
              <a:rPr lang="en-US" dirty="0" smtClean="0"/>
              <a:t>www . eco web.com </a:t>
            </a:r>
            <a:endParaRPr lang="mr-IN" dirty="0" smtClean="0"/>
          </a:p>
          <a:p>
            <a:pPr>
              <a:buNone/>
            </a:pPr>
            <a:r>
              <a:rPr lang="mr-IN" dirty="0" smtClean="0"/>
              <a:t>    २) फॅशन</a:t>
            </a:r>
            <a:r>
              <a:rPr lang="en-US" dirty="0" smtClean="0"/>
              <a:t>                                                   www . infomat.com </a:t>
            </a:r>
            <a:endParaRPr lang="mr-IN" dirty="0" smtClean="0"/>
          </a:p>
          <a:p>
            <a:pPr>
              <a:buNone/>
            </a:pPr>
            <a:r>
              <a:rPr lang="mr-IN" dirty="0" smtClean="0"/>
              <a:t>    ३) कायदा</a:t>
            </a:r>
            <a:r>
              <a:rPr lang="en-US" dirty="0" smtClean="0"/>
              <a:t>                                                 www . law crawler. com</a:t>
            </a:r>
            <a:r>
              <a:rPr lang="mr-IN" dirty="0" smtClean="0"/>
              <a:t> </a:t>
            </a:r>
          </a:p>
          <a:p>
            <a:pPr>
              <a:buNone/>
            </a:pPr>
            <a:r>
              <a:rPr lang="mr-IN" dirty="0" smtClean="0"/>
              <a:t>    ४) औषधे </a:t>
            </a:r>
            <a:r>
              <a:rPr lang="en-US" dirty="0" smtClean="0"/>
              <a:t>                                                www . medsite.com </a:t>
            </a:r>
          </a:p>
          <a:p>
            <a:pPr>
              <a:buNone/>
            </a:pPr>
            <a:r>
              <a:rPr lang="mr-IN" dirty="0" smtClean="0"/>
              <a:t> उदाहरणार्थ- फॅशन</a:t>
            </a:r>
            <a:r>
              <a:rPr lang="en-US" dirty="0" smtClean="0"/>
              <a:t> </a:t>
            </a:r>
            <a:r>
              <a:rPr lang="mr-IN" dirty="0" smtClean="0"/>
              <a:t> इंडस्ट्रीज शी संबंधित माहिती शोधायची असेल तर </a:t>
            </a:r>
            <a:r>
              <a:rPr lang="en-US" dirty="0" smtClean="0"/>
              <a:t>Yahoo </a:t>
            </a:r>
            <a:r>
              <a:rPr lang="mr-IN" dirty="0" smtClean="0"/>
              <a:t> या सामान्य सर्च इंजिन मध्ये शोधण्या पेक्षा विशिष्ठ फॅशन</a:t>
            </a:r>
            <a:r>
              <a:rPr lang="en-US" dirty="0" smtClean="0"/>
              <a:t> </a:t>
            </a:r>
            <a:r>
              <a:rPr lang="mr-IN" dirty="0" smtClean="0"/>
              <a:t> विषया शी संबंधित सर्च  इंजिन वर माहिती शोधावी.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639762"/>
          </a:xfrm>
        </p:spPr>
        <p:txBody>
          <a:bodyPr>
            <a:normAutofit fontScale="90000"/>
          </a:bodyPr>
          <a:lstStyle/>
          <a:p>
            <a:pPr algn="l"/>
            <a:r>
              <a:rPr lang="mr-IN" sz="2400" b="1" dirty="0" smtClean="0">
                <a:solidFill>
                  <a:srgbClr val="FF0000"/>
                </a:solidFill>
              </a:rPr>
              <a:t>एम. एस. ऑफिस उप योजना व्दारे  इंटर नेट प्रवेश करणे </a:t>
            </a:r>
            <a:r>
              <a:rPr lang="en-US" sz="2400" b="1" dirty="0" smtClean="0">
                <a:solidFill>
                  <a:srgbClr val="FF0000"/>
                </a:solidFill>
              </a:rPr>
              <a:t>(Accessing the internet from MS Office Application):-</a:t>
            </a:r>
            <a:endParaRPr lang="en-US" sz="2400" dirty="0">
              <a:solidFill>
                <a:srgbClr val="FF0000"/>
              </a:solidFill>
            </a:endParaRPr>
          </a:p>
        </p:txBody>
      </p:sp>
      <p:sp>
        <p:nvSpPr>
          <p:cNvPr id="3" name="Content Placeholder 2"/>
          <p:cNvSpPr>
            <a:spLocks noGrp="1"/>
          </p:cNvSpPr>
          <p:nvPr>
            <p:ph idx="1"/>
          </p:nvPr>
        </p:nvSpPr>
        <p:spPr>
          <a:xfrm>
            <a:off x="152400" y="990600"/>
            <a:ext cx="8991600" cy="5715000"/>
          </a:xfrm>
        </p:spPr>
        <p:txBody>
          <a:bodyPr>
            <a:normAutofit fontScale="70000" lnSpcReduction="20000"/>
          </a:bodyPr>
          <a:lstStyle/>
          <a:p>
            <a:pPr>
              <a:buNone/>
            </a:pPr>
            <a:r>
              <a:rPr lang="mr-IN" dirty="0" smtClean="0"/>
              <a:t>कधी कधी एम. एस. वर्ड सुरु केल्यानंतर तो इंटर नेट वर प्रवेश (</a:t>
            </a:r>
            <a:r>
              <a:rPr lang="en-US" dirty="0" smtClean="0"/>
              <a:t>Access) </a:t>
            </a:r>
            <a:r>
              <a:rPr lang="mr-IN" dirty="0" smtClean="0"/>
              <a:t>करण्याचा प्रयत्न करतो. फायर वॉ ल (</a:t>
            </a:r>
            <a:r>
              <a:rPr lang="en-US" dirty="0" smtClean="0"/>
              <a:t>Fire wall) </a:t>
            </a:r>
            <a:r>
              <a:rPr lang="mr-IN" dirty="0" smtClean="0"/>
              <a:t>प्रोग्रामचा वापर करून इंटर नेट मधील प्रवेश बंद करण्याचा प्रयत्न केला तरी तो होत नाही. </a:t>
            </a:r>
          </a:p>
          <a:p>
            <a:pPr>
              <a:buNone/>
            </a:pPr>
            <a:r>
              <a:rPr lang="mr-IN" dirty="0" smtClean="0"/>
              <a:t>      जेव्हा आपण ‘हेल्प’ या पर्यायाचा उपयोग करतो किंवा एखाद्या लिंक वर क्लिक करतो, तेव्हा एम. एस.  वर्ड हा इंटर नेट वर प्रवेश करण्याचा प्रयत्न करतो. जर नेटवर्क वर लिंक असतील आणि आपण वर्ड डॉक्युमेंट उघडतो त्या वेळी एम. एस. वर्ड हा इंटर नेट वर प्रवेश करण्याचा प्रयत्न करतो. </a:t>
            </a:r>
          </a:p>
          <a:p>
            <a:pPr>
              <a:buNone/>
            </a:pPr>
            <a:r>
              <a:rPr lang="mr-IN" dirty="0" smtClean="0"/>
              <a:t>परंतु वर्ड हा कोऱ्या डॉक्युमेंट ने सुरु केला तर इंटर नेट वर प्रवेश करीत नाही. </a:t>
            </a:r>
          </a:p>
          <a:p>
            <a:pPr>
              <a:buNone/>
            </a:pPr>
            <a:r>
              <a:rPr lang="mr-IN" dirty="0" smtClean="0"/>
              <a:t> </a:t>
            </a:r>
            <a:r>
              <a:rPr lang="mr-IN" b="1" dirty="0" smtClean="0"/>
              <a:t>एम. एस.  वर्ड हा इंटर नेट वर प्रवेश करीत असेल तर त्याची खालील करणे असू शकतात-</a:t>
            </a:r>
          </a:p>
          <a:p>
            <a:pPr marL="514350" indent="-514350">
              <a:buAutoNum type="hindiNumParenR"/>
            </a:pPr>
            <a:r>
              <a:rPr lang="mr-IN" b="1" dirty="0" smtClean="0"/>
              <a:t>‘वर्ड स्टार्ट अप’ फोल्डर मध्ये जर ‘स्वयं कार्यवाही मॅक्रोस </a:t>
            </a:r>
            <a:r>
              <a:rPr lang="mr-IN" b="1" dirty="0" smtClean="0"/>
              <a:t>टेम्प्लेटस्</a:t>
            </a:r>
            <a:r>
              <a:rPr lang="mr-IN" b="1" dirty="0" smtClean="0"/>
              <a:t>’ असतील तर जेव्हा वर्ड सुरु केल्या जातो तेव्हा हे ‘स्वयं कार्यवाही मॅक्रोस’ सुरु होतात. </a:t>
            </a:r>
          </a:p>
          <a:p>
            <a:pPr marL="514350" indent="-514350">
              <a:buNone/>
            </a:pPr>
            <a:r>
              <a:rPr lang="mr-IN" b="1" dirty="0" smtClean="0"/>
              <a:t>       जर हे मॅक्रोस इंटर नेट वर प्रवेश करीत असतील तर वर्ड हे इंटर नेट वर प्रवेश केल्या सारखे वाटतात. </a:t>
            </a:r>
          </a:p>
          <a:p>
            <a:pPr marL="514350" indent="-514350">
              <a:buNone/>
            </a:pPr>
            <a:r>
              <a:rPr lang="mr-IN" b="1" dirty="0" smtClean="0"/>
              <a:t>२) </a:t>
            </a:r>
            <a:r>
              <a:rPr lang="mr-IN" dirty="0" smtClean="0"/>
              <a:t>एम. एस. वर्ड सुरु केल्यानंतर त्या </a:t>
            </a:r>
            <a:r>
              <a:rPr lang="mr-IN" b="1" dirty="0" smtClean="0"/>
              <a:t>टेम्प्लेटस्’ </a:t>
            </a:r>
            <a:r>
              <a:rPr lang="mr-IN" b="1" dirty="0" smtClean="0"/>
              <a:t>आणि</a:t>
            </a:r>
            <a:r>
              <a:rPr lang="en-US" b="1" dirty="0" smtClean="0"/>
              <a:t>  </a:t>
            </a:r>
            <a:r>
              <a:rPr lang="mr-IN" b="1" dirty="0" smtClean="0"/>
              <a:t>वर्ड ला जास्तीचे वैशिष्ठ्य देण्यासाठी कॉम्प्युटर मध्ये टाकलेल्या सॉफ्टवेअर  (</a:t>
            </a:r>
            <a:r>
              <a:rPr lang="en-US" b="1" dirty="0" smtClean="0"/>
              <a:t> Add-ins) </a:t>
            </a:r>
            <a:r>
              <a:rPr lang="mr-IN" b="1" dirty="0" smtClean="0"/>
              <a:t>लोड होत असतील आणि </a:t>
            </a:r>
            <a:r>
              <a:rPr lang="mr-IN" b="1" dirty="0" smtClean="0"/>
              <a:t>त्यामध्ये </a:t>
            </a:r>
            <a:r>
              <a:rPr lang="mr-IN" b="1" dirty="0" smtClean="0"/>
              <a:t>‘स्वयं </a:t>
            </a:r>
            <a:r>
              <a:rPr lang="mr-IN" b="1" dirty="0" smtClean="0"/>
              <a:t>कार्यवाही </a:t>
            </a:r>
            <a:r>
              <a:rPr lang="mr-IN" b="1" dirty="0" smtClean="0"/>
              <a:t>मॅक्रोस’ असतील तर           </a:t>
            </a:r>
            <a:endParaRPr lang="en-US"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400800"/>
          </a:xfrm>
        </p:spPr>
        <p:txBody>
          <a:bodyPr/>
          <a:lstStyle/>
          <a:p>
            <a:pPr>
              <a:buNone/>
            </a:pPr>
            <a:r>
              <a:rPr lang="mr-IN" b="1" dirty="0" smtClean="0"/>
              <a:t>ह्या  ‘मॅक्रोस’ ने इंटर नेट मध्ये प्रवेश केल्यामुळे आपल्याला </a:t>
            </a:r>
            <a:r>
              <a:rPr lang="mr-IN" dirty="0" smtClean="0"/>
              <a:t>एम. एस. </a:t>
            </a:r>
            <a:r>
              <a:rPr lang="mr-IN" dirty="0" smtClean="0"/>
              <a:t>वर्ड हे </a:t>
            </a:r>
            <a:r>
              <a:rPr lang="mr-IN" b="1" dirty="0" smtClean="0"/>
              <a:t>इंटर नेट मध्ये </a:t>
            </a:r>
            <a:r>
              <a:rPr lang="mr-IN" b="1" dirty="0" smtClean="0"/>
              <a:t>प्रवेश केल्या सारखे वाटेल. </a:t>
            </a:r>
          </a:p>
          <a:p>
            <a:pPr>
              <a:buNone/>
            </a:pPr>
            <a:r>
              <a:rPr lang="mr-IN" b="1" dirty="0" smtClean="0"/>
              <a:t>३) त्यामुळे वरील समस्येतून सुटका करण्यासाठी ‘कमांड प्रॉम्ट’ (</a:t>
            </a:r>
            <a:r>
              <a:rPr lang="en-US" b="1" dirty="0" smtClean="0"/>
              <a:t>Command Prompt) </a:t>
            </a:r>
            <a:r>
              <a:rPr lang="mr-IN" b="1" dirty="0" smtClean="0"/>
              <a:t>पासून</a:t>
            </a:r>
            <a:r>
              <a:rPr lang="mr-IN" dirty="0" smtClean="0"/>
              <a:t> एम. एस. </a:t>
            </a:r>
            <a:r>
              <a:rPr lang="mr-IN" dirty="0" smtClean="0"/>
              <a:t>वर्ड सुरु करावे. </a:t>
            </a:r>
          </a:p>
          <a:p>
            <a:pPr>
              <a:buNone/>
            </a:pPr>
            <a:r>
              <a:rPr lang="mr-IN" b="1" dirty="0" smtClean="0"/>
              <a:t> </a:t>
            </a:r>
            <a:r>
              <a:rPr lang="mr-IN" b="1" dirty="0" smtClean="0"/>
              <a:t>      त्या करिता खालील कमांडचा  वापर करावा. </a:t>
            </a:r>
            <a:r>
              <a:rPr lang="en-US" b="1" smtClean="0"/>
              <a:t>“win word.exe/a”</a:t>
            </a:r>
            <a:r>
              <a:rPr lang="mr-IN" b="1" smtClean="0"/>
              <a:t>    </a:t>
            </a:r>
            <a:r>
              <a:rPr lang="mr-IN" smtClean="0"/>
              <a:t>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269</TotalTime>
  <Words>1164</Words>
  <Application>Microsoft Office PowerPoint</Application>
  <PresentationFormat>On-screen Show (4:3)</PresentationFormat>
  <Paragraphs>61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Lecture –  ३                  (Web page, Search Engine , Accessing the internet from MS Office Application ) UNIT- V Subject- Computer Application in Home Science  [Seme – III ] Code – 231CA20</vt:lpstr>
      <vt:lpstr>वेब पेज (Web page):-</vt:lpstr>
      <vt:lpstr>वेब पेज चे प्रकार (Types of Web page):-</vt:lpstr>
      <vt:lpstr>शोध  इंजिन ( Search Engine):-</vt:lpstr>
      <vt:lpstr>Slide 5</vt:lpstr>
      <vt:lpstr>सर्च इंजिन चे प्रकार ( Types Of Search Engine):-</vt:lpstr>
      <vt:lpstr>Slide 7</vt:lpstr>
      <vt:lpstr>एम. एस. ऑफिस उप योजना व्दारे  इंटर नेट प्रवेश करणे (Accessing the internet from MS Office Application):-</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  ३                  (Web page, Search Engine , Accessing the internet from MS Office Application ) UNIT- V Subject- Computer Application in Home Science  [Seme – III ] Code – 231CA20</dc:title>
  <dc:creator>DELL</dc:creator>
  <cp:lastModifiedBy>DELL</cp:lastModifiedBy>
  <cp:revision>31</cp:revision>
  <dcterms:created xsi:type="dcterms:W3CDTF">2020-09-03T17:01:30Z</dcterms:created>
  <dcterms:modified xsi:type="dcterms:W3CDTF">2020-09-04T14:44:06Z</dcterms:modified>
</cp:coreProperties>
</file>