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7" r:id="rId3"/>
    <p:sldId id="263" r:id="rId4"/>
    <p:sldId id="286" r:id="rId5"/>
    <p:sldId id="261" r:id="rId6"/>
    <p:sldId id="288" r:id="rId7"/>
    <p:sldId id="289" r:id="rId8"/>
    <p:sldId id="262" r:id="rId9"/>
    <p:sldId id="257" r:id="rId10"/>
    <p:sldId id="259" r:id="rId11"/>
    <p:sldId id="260" r:id="rId12"/>
    <p:sldId id="266" r:id="rId13"/>
    <p:sldId id="280" r:id="rId14"/>
    <p:sldId id="267" r:id="rId15"/>
    <p:sldId id="281" r:id="rId16"/>
    <p:sldId id="268" r:id="rId17"/>
    <p:sldId id="269" r:id="rId18"/>
    <p:sldId id="270" r:id="rId19"/>
    <p:sldId id="271" r:id="rId20"/>
    <p:sldId id="272" r:id="rId21"/>
    <p:sldId id="273" r:id="rId22"/>
    <p:sldId id="282" r:id="rId23"/>
    <p:sldId id="274" r:id="rId24"/>
    <p:sldId id="275" r:id="rId25"/>
    <p:sldId id="283" r:id="rId26"/>
    <p:sldId id="284" r:id="rId27"/>
    <p:sldId id="276" r:id="rId28"/>
    <p:sldId id="277" r:id="rId29"/>
    <p:sldId id="285"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dc3a218b99895c9" initials="d" lastIdx="2" clrIdx="0">
    <p:extLst>
      <p:ext uri="{19B8F6BF-5375-455C-9EA6-DF929625EA0E}">
        <p15:presenceInfo xmlns:p15="http://schemas.microsoft.com/office/powerpoint/2012/main" xmlns="" userId="ddc3a218b99895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698" autoAdjust="0"/>
  </p:normalViewPr>
  <p:slideViewPr>
    <p:cSldViewPr>
      <p:cViewPr>
        <p:scale>
          <a:sx n="45" d="100"/>
          <a:sy n="45" d="100"/>
        </p:scale>
        <p:origin x="-979" y="-154"/>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27523-02A9-CC43-8651-9CF3B36209A3}" type="datetimeFigureOut">
              <a:rPr lang="en-US"/>
              <a:pPr/>
              <a:t>10-07-23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82D72-78E7-954D-A2AD-9F5AA387D60E}" type="slidenum">
              <a:rPr lang="en-US"/>
              <a:pPr/>
              <a:t>‹#›</a:t>
            </a:fld>
            <a:endParaRPr lang="en-US"/>
          </a:p>
        </p:txBody>
      </p:sp>
    </p:spTree>
    <p:extLst>
      <p:ext uri="{BB962C8B-B14F-4D97-AF65-F5344CB8AC3E}">
        <p14:creationId xmlns:p14="http://schemas.microsoft.com/office/powerpoint/2010/main" xmlns="" val="367957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B882D72-78E7-954D-A2AD-9F5AA387D60E}" type="slidenum">
              <a:rPr lang="en-US"/>
              <a:pPr/>
              <a:t>1</a:t>
            </a:fld>
            <a:endParaRPr lang="en-US"/>
          </a:p>
        </p:txBody>
      </p:sp>
    </p:spTree>
    <p:extLst>
      <p:ext uri="{BB962C8B-B14F-4D97-AF65-F5344CB8AC3E}">
        <p14:creationId xmlns:p14="http://schemas.microsoft.com/office/powerpoint/2010/main" xmlns="" val="265678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r-IN" dirty="0"/>
          </a:p>
        </p:txBody>
      </p:sp>
      <p:sp>
        <p:nvSpPr>
          <p:cNvPr id="4" name="Slide Number Placeholder 3"/>
          <p:cNvSpPr>
            <a:spLocks noGrp="1"/>
          </p:cNvSpPr>
          <p:nvPr>
            <p:ph type="sldNum" sz="quarter" idx="10"/>
          </p:nvPr>
        </p:nvSpPr>
        <p:spPr/>
        <p:txBody>
          <a:bodyPr/>
          <a:lstStyle/>
          <a:p>
            <a:fld id="{0B882D72-78E7-954D-A2AD-9F5AA387D60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r-IN" dirty="0"/>
          </a:p>
        </p:txBody>
      </p:sp>
      <p:sp>
        <p:nvSpPr>
          <p:cNvPr id="4" name="Slide Number Placeholder 3"/>
          <p:cNvSpPr>
            <a:spLocks noGrp="1"/>
          </p:cNvSpPr>
          <p:nvPr>
            <p:ph type="sldNum" sz="quarter" idx="10"/>
          </p:nvPr>
        </p:nvSpPr>
        <p:spPr/>
        <p:txBody>
          <a:bodyPr/>
          <a:lstStyle/>
          <a:p>
            <a:fld id="{0B882D72-78E7-954D-A2AD-9F5AA387D60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r-IN" dirty="0"/>
          </a:p>
        </p:txBody>
      </p:sp>
      <p:sp>
        <p:nvSpPr>
          <p:cNvPr id="4" name="Slide Number Placeholder 3"/>
          <p:cNvSpPr>
            <a:spLocks noGrp="1"/>
          </p:cNvSpPr>
          <p:nvPr>
            <p:ph type="sldNum" sz="quarter" idx="10"/>
          </p:nvPr>
        </p:nvSpPr>
        <p:spPr/>
        <p:txBody>
          <a:bodyPr/>
          <a:lstStyle/>
          <a:p>
            <a:fld id="{0B882D72-78E7-954D-A2AD-9F5AA387D60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82D72-78E7-954D-A2AD-9F5AA387D60E}" type="slidenum">
              <a:rPr lang="en-US"/>
              <a:pPr/>
              <a:t>9</a:t>
            </a:fld>
            <a:endParaRPr lang="en-US"/>
          </a:p>
        </p:txBody>
      </p:sp>
    </p:spTree>
    <p:extLst>
      <p:ext uri="{BB962C8B-B14F-4D97-AF65-F5344CB8AC3E}">
        <p14:creationId xmlns:p14="http://schemas.microsoft.com/office/powerpoint/2010/main" xmlns="" val="262472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mr-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r-IN"/>
          </a:p>
        </p:txBody>
      </p:sp>
      <p:sp>
        <p:nvSpPr>
          <p:cNvPr id="4" name="Date Placeholder 3"/>
          <p:cNvSpPr>
            <a:spLocks noGrp="1"/>
          </p:cNvSpPr>
          <p:nvPr>
            <p:ph type="dt" sz="half" idx="10"/>
          </p:nvPr>
        </p:nvSpPr>
        <p:spPr/>
        <p:txBody>
          <a:bodyPr/>
          <a:lstStyle/>
          <a:p>
            <a:fld id="{5A931C1B-2001-604B-9802-1367761A257E}" type="datetimeFigureOut">
              <a:rPr lang="en-US" smtClean="0"/>
              <a:pPr/>
              <a:t>10-07-23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r-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4" name="Date Placeholder 3"/>
          <p:cNvSpPr>
            <a:spLocks noGrp="1"/>
          </p:cNvSpPr>
          <p:nvPr>
            <p:ph type="dt" sz="half" idx="10"/>
          </p:nvPr>
        </p:nvSpPr>
        <p:spPr/>
        <p:txBody>
          <a:bodyPr/>
          <a:lstStyle/>
          <a:p>
            <a:fld id="{5A931C1B-2001-604B-9802-1367761A257E}" type="datetimeFigureOut">
              <a:rPr lang="en-US" smtClean="0"/>
              <a:pPr/>
              <a:t>10-07-23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mr-I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4" name="Date Placeholder 3"/>
          <p:cNvSpPr>
            <a:spLocks noGrp="1"/>
          </p:cNvSpPr>
          <p:nvPr>
            <p:ph type="dt" sz="half" idx="10"/>
          </p:nvPr>
        </p:nvSpPr>
        <p:spPr/>
        <p:txBody>
          <a:bodyPr/>
          <a:lstStyle/>
          <a:p>
            <a:fld id="{5A931C1B-2001-604B-9802-1367761A257E}" type="datetimeFigureOut">
              <a:rPr lang="en-US" smtClean="0"/>
              <a:pPr/>
              <a:t>10-07-23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r-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4" name="Date Placeholder 3"/>
          <p:cNvSpPr>
            <a:spLocks noGrp="1"/>
          </p:cNvSpPr>
          <p:nvPr>
            <p:ph type="dt" sz="half" idx="10"/>
          </p:nvPr>
        </p:nvSpPr>
        <p:spPr/>
        <p:txBody>
          <a:bodyPr/>
          <a:lstStyle/>
          <a:p>
            <a:fld id="{5A931C1B-2001-604B-9802-1367761A257E}" type="datetimeFigureOut">
              <a:rPr lang="en-US" smtClean="0"/>
              <a:pPr/>
              <a:t>10-07-23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mr-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31C1B-2001-604B-9802-1367761A257E}" type="datetimeFigureOut">
              <a:rPr lang="en-US" smtClean="0"/>
              <a:pPr/>
              <a:t>10-07-23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r-I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5" name="Date Placeholder 4"/>
          <p:cNvSpPr>
            <a:spLocks noGrp="1"/>
          </p:cNvSpPr>
          <p:nvPr>
            <p:ph type="dt" sz="half" idx="10"/>
          </p:nvPr>
        </p:nvSpPr>
        <p:spPr/>
        <p:txBody>
          <a:bodyPr/>
          <a:lstStyle/>
          <a:p>
            <a:fld id="{5A931C1B-2001-604B-9802-1367761A257E}" type="datetimeFigureOut">
              <a:rPr lang="en-US" smtClean="0"/>
              <a:pPr/>
              <a:t>10-07-23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mr-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7" name="Date Placeholder 6"/>
          <p:cNvSpPr>
            <a:spLocks noGrp="1"/>
          </p:cNvSpPr>
          <p:nvPr>
            <p:ph type="dt" sz="half" idx="10"/>
          </p:nvPr>
        </p:nvSpPr>
        <p:spPr/>
        <p:txBody>
          <a:bodyPr/>
          <a:lstStyle/>
          <a:p>
            <a:fld id="{5A931C1B-2001-604B-9802-1367761A257E}" type="datetimeFigureOut">
              <a:rPr lang="en-US" smtClean="0"/>
              <a:pPr/>
              <a:t>10-07-23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r-IN"/>
          </a:p>
        </p:txBody>
      </p:sp>
      <p:sp>
        <p:nvSpPr>
          <p:cNvPr id="3" name="Date Placeholder 2"/>
          <p:cNvSpPr>
            <a:spLocks noGrp="1"/>
          </p:cNvSpPr>
          <p:nvPr>
            <p:ph type="dt" sz="half" idx="10"/>
          </p:nvPr>
        </p:nvSpPr>
        <p:spPr/>
        <p:txBody>
          <a:bodyPr/>
          <a:lstStyle/>
          <a:p>
            <a:fld id="{5A931C1B-2001-604B-9802-1367761A257E}" type="datetimeFigureOut">
              <a:rPr lang="en-US" smtClean="0"/>
              <a:pPr/>
              <a:t>10-07-23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31C1B-2001-604B-9802-1367761A257E}" type="datetimeFigureOut">
              <a:rPr lang="en-US" smtClean="0"/>
              <a:pPr/>
              <a:t>10-07-23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mr-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31C1B-2001-604B-9802-1367761A257E}" type="datetimeFigureOut">
              <a:rPr lang="en-US" smtClean="0"/>
              <a:pPr/>
              <a:t>10-07-23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mr-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r-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31C1B-2001-604B-9802-1367761A257E}" type="datetimeFigureOut">
              <a:rPr lang="en-US" smtClean="0"/>
              <a:pPr/>
              <a:t>10-07-23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75AB4-8108-E440-A574-7F73752F6A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mr-I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r-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31C1B-2001-604B-9802-1367761A257E}" type="datetimeFigureOut">
              <a:rPr lang="en-US" smtClean="0"/>
              <a:pPr/>
              <a:t>10-07-23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75AB4-8108-E440-A574-7F73752F6A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r-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Obesity" TargetMode="External"/><Relationship Id="rId13" Type="http://schemas.openxmlformats.org/officeDocument/2006/relationships/hyperlink" Target="https://en.wikipedia.org/wiki/Cancer" TargetMode="External"/><Relationship Id="rId18" Type="http://schemas.openxmlformats.org/officeDocument/2006/relationships/hyperlink" Target="https://en.wikipedia.org/wiki/Waterborne_diseases" TargetMode="External"/><Relationship Id="rId3" Type="http://schemas.openxmlformats.org/officeDocument/2006/relationships/hyperlink" Target="https://en.wikipedia.org/wiki/Life_expectancy" TargetMode="External"/><Relationship Id="rId7" Type="http://schemas.openxmlformats.org/officeDocument/2006/relationships/hyperlink" Target="https://en.wikipedia.org/wiki/Birth_weight" TargetMode="External"/><Relationship Id="rId12" Type="http://schemas.openxmlformats.org/officeDocument/2006/relationships/hyperlink" Target="https://en.wikipedia.org/wiki/High_blood_pressure" TargetMode="External"/><Relationship Id="rId17" Type="http://schemas.openxmlformats.org/officeDocument/2006/relationships/hyperlink" Target="https://en.wikipedia.org/wiki/Injury" TargetMode="External"/><Relationship Id="rId2" Type="http://schemas.openxmlformats.org/officeDocument/2006/relationships/hyperlink" Target="https://en.wikipedia.org/wiki/Mortality_rate" TargetMode="External"/><Relationship Id="rId16" Type="http://schemas.openxmlformats.org/officeDocument/2006/relationships/hyperlink" Target="https://en.wikipedia.org/wiki/Depression_(mood)" TargetMode="External"/><Relationship Id="rId1" Type="http://schemas.openxmlformats.org/officeDocument/2006/relationships/slideLayout" Target="../slideLayouts/slideLayout7.xml"/><Relationship Id="rId6" Type="http://schemas.openxmlformats.org/officeDocument/2006/relationships/hyperlink" Target="https://en.wikipedia.org/wiki/Health_indicator" TargetMode="External"/><Relationship Id="rId11" Type="http://schemas.openxmlformats.org/officeDocument/2006/relationships/hyperlink" Target="https://en.wikipedia.org/wiki/Asthma" TargetMode="External"/><Relationship Id="rId5" Type="http://schemas.openxmlformats.org/officeDocument/2006/relationships/hyperlink" Target="https://en.wikipedia.org/wiki/Maternal_mortality" TargetMode="External"/><Relationship Id="rId15" Type="http://schemas.openxmlformats.org/officeDocument/2006/relationships/hyperlink" Target="https://en.wikipedia.org/wiki/Oral_health" TargetMode="External"/><Relationship Id="rId10" Type="http://schemas.openxmlformats.org/officeDocument/2006/relationships/hyperlink" Target="https://en.wikipedia.org/wiki/Diabetes" TargetMode="External"/><Relationship Id="rId19" Type="http://schemas.openxmlformats.org/officeDocument/2006/relationships/hyperlink" Target="https://en.wikipedia.org/wiki/Foodborne_illness" TargetMode="External"/><Relationship Id="rId4" Type="http://schemas.openxmlformats.org/officeDocument/2006/relationships/hyperlink" Target="https://en.wikipedia.org/wiki/Infant_mortality" TargetMode="External"/><Relationship Id="rId9" Type="http://schemas.openxmlformats.org/officeDocument/2006/relationships/hyperlink" Target="https://en.wikipedia.org/wiki/Arthritis" TargetMode="External"/><Relationship Id="rId14" Type="http://schemas.openxmlformats.org/officeDocument/2006/relationships/hyperlink" Target="https://en.wikipedia.org/wiki/Chronic_pai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hysio-pedia.com/Determinants_of_Heal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C0F27DD-C60B-F442-B0F1-FFFBCC136F24}"/>
              </a:ext>
            </a:extLst>
          </p:cNvPr>
          <p:cNvSpPr>
            <a:spLocks noGrp="1"/>
          </p:cNvSpPr>
          <p:nvPr>
            <p:ph type="ctrTitle"/>
          </p:nvPr>
        </p:nvSpPr>
        <p:spPr>
          <a:xfrm>
            <a:off x="381000" y="3276600"/>
            <a:ext cx="11353800" cy="1010392"/>
          </a:xfrm>
          <a:solidFill>
            <a:schemeClr val="accent2">
              <a:lumMod val="40000"/>
              <a:lumOff val="60000"/>
            </a:schemeClr>
          </a:solidFill>
        </p:spPr>
        <p:txBody>
          <a:bodyPr>
            <a:normAutofit/>
          </a:bodyPr>
          <a:lstStyle/>
          <a:p>
            <a:r>
              <a:rPr lang="en-IN" sz="2000" dirty="0" smtClean="0"/>
              <a:t>Name of Topic-Health </a:t>
            </a:r>
            <a:endParaRPr lang="en-US" sz="2000" dirty="0"/>
          </a:p>
        </p:txBody>
      </p:sp>
      <p:sp>
        <p:nvSpPr>
          <p:cNvPr id="3" name="Subtitle 2">
            <a:extLst>
              <a:ext uri="{FF2B5EF4-FFF2-40B4-BE49-F238E27FC236}">
                <a16:creationId xmlns:a16="http://schemas.microsoft.com/office/drawing/2014/main" xmlns="" id="{EEAAF124-DA5D-8442-A1B9-1F65F4410F7C}"/>
              </a:ext>
            </a:extLst>
          </p:cNvPr>
          <p:cNvSpPr>
            <a:spLocks noGrp="1"/>
          </p:cNvSpPr>
          <p:nvPr>
            <p:ph type="subTitle" idx="1"/>
          </p:nvPr>
        </p:nvSpPr>
        <p:spPr>
          <a:xfrm>
            <a:off x="1524000" y="4114801"/>
            <a:ext cx="9067800" cy="990599"/>
          </a:xfrm>
          <a:solidFill>
            <a:schemeClr val="accent5">
              <a:lumMod val="60000"/>
              <a:lumOff val="40000"/>
            </a:schemeClr>
          </a:solidFill>
        </p:spPr>
        <p:txBody>
          <a:bodyPr>
            <a:noAutofit/>
          </a:bodyPr>
          <a:lstStyle/>
          <a:p>
            <a:r>
              <a:rPr lang="en-IN" dirty="0" smtClean="0">
                <a:solidFill>
                  <a:srgbClr val="C00000"/>
                </a:solidFill>
              </a:rPr>
              <a:t>I)</a:t>
            </a:r>
            <a:r>
              <a:rPr lang="en-IN" dirty="0" err="1" smtClean="0">
                <a:solidFill>
                  <a:srgbClr val="C00000"/>
                </a:solidFill>
              </a:rPr>
              <a:t>Defination</a:t>
            </a:r>
            <a:r>
              <a:rPr lang="en-IN" dirty="0" smtClean="0">
                <a:solidFill>
                  <a:srgbClr val="C00000"/>
                </a:solidFill>
              </a:rPr>
              <a:t> of </a:t>
            </a:r>
            <a:r>
              <a:rPr lang="en-IN" dirty="0" err="1">
                <a:solidFill>
                  <a:srgbClr val="C00000"/>
                </a:solidFill>
              </a:rPr>
              <a:t>H</a:t>
            </a:r>
            <a:r>
              <a:rPr lang="en-IN" dirty="0" err="1" smtClean="0">
                <a:solidFill>
                  <a:srgbClr val="C00000"/>
                </a:solidFill>
              </a:rPr>
              <a:t>ealth.II</a:t>
            </a:r>
            <a:r>
              <a:rPr lang="en-IN" dirty="0" smtClean="0">
                <a:solidFill>
                  <a:srgbClr val="C00000"/>
                </a:solidFill>
              </a:rPr>
              <a:t>)</a:t>
            </a:r>
            <a:r>
              <a:rPr lang="en-IN" dirty="0" err="1" smtClean="0">
                <a:solidFill>
                  <a:srgbClr val="C00000"/>
                </a:solidFill>
              </a:rPr>
              <a:t>Diterminants</a:t>
            </a:r>
            <a:r>
              <a:rPr lang="en-IN" dirty="0" smtClean="0">
                <a:solidFill>
                  <a:srgbClr val="C00000"/>
                </a:solidFill>
              </a:rPr>
              <a:t> </a:t>
            </a:r>
            <a:r>
              <a:rPr lang="en-IN" dirty="0" smtClean="0">
                <a:solidFill>
                  <a:srgbClr val="C00000"/>
                </a:solidFill>
              </a:rPr>
              <a:t>of </a:t>
            </a:r>
            <a:r>
              <a:rPr lang="en-IN" dirty="0" smtClean="0">
                <a:solidFill>
                  <a:srgbClr val="C00000"/>
                </a:solidFill>
              </a:rPr>
              <a:t>Health</a:t>
            </a:r>
            <a:endParaRPr lang="en-IN" dirty="0" smtClean="0">
              <a:solidFill>
                <a:srgbClr val="C00000"/>
              </a:solidFill>
            </a:endParaRPr>
          </a:p>
          <a:p>
            <a:r>
              <a:rPr lang="en-IN" dirty="0" smtClean="0">
                <a:solidFill>
                  <a:srgbClr val="C00000"/>
                </a:solidFill>
              </a:rPr>
              <a:t>II)Indicators of </a:t>
            </a:r>
            <a:r>
              <a:rPr lang="en-IN" dirty="0" smtClean="0">
                <a:solidFill>
                  <a:srgbClr val="C00000"/>
                </a:solidFill>
              </a:rPr>
              <a:t>Health</a:t>
            </a:r>
            <a:r>
              <a:rPr lang="en-IN" dirty="0" smtClean="0"/>
              <a:t>.</a:t>
            </a:r>
            <a:endParaRPr lang="en-US" dirty="0"/>
          </a:p>
        </p:txBody>
      </p:sp>
      <p:sp>
        <p:nvSpPr>
          <p:cNvPr id="7" name="TextBox 6"/>
          <p:cNvSpPr txBox="1"/>
          <p:nvPr/>
        </p:nvSpPr>
        <p:spPr>
          <a:xfrm>
            <a:off x="838200" y="533400"/>
            <a:ext cx="9753600" cy="2739211"/>
          </a:xfrm>
          <a:prstGeom prst="rect">
            <a:avLst/>
          </a:prstGeom>
          <a:solidFill>
            <a:schemeClr val="accent4">
              <a:lumMod val="40000"/>
              <a:lumOff val="60000"/>
            </a:schemeClr>
          </a:solidFill>
        </p:spPr>
        <p:txBody>
          <a:bodyPr wrap="square" rtlCol="0">
            <a:spAutoFit/>
          </a:bodyPr>
          <a:lstStyle/>
          <a:p>
            <a:pPr algn="ctr"/>
            <a:r>
              <a:rPr lang="en-IN" sz="2800" b="1" dirty="0" err="1" smtClean="0">
                <a:solidFill>
                  <a:schemeClr val="accent6">
                    <a:lumMod val="50000"/>
                  </a:schemeClr>
                </a:solidFill>
              </a:rPr>
              <a:t>Matoshree</a:t>
            </a:r>
            <a:r>
              <a:rPr lang="en-IN" sz="2800" b="1" dirty="0" smtClean="0">
                <a:solidFill>
                  <a:schemeClr val="accent6">
                    <a:lumMod val="50000"/>
                  </a:schemeClr>
                </a:solidFill>
              </a:rPr>
              <a:t> </a:t>
            </a:r>
            <a:r>
              <a:rPr lang="en-IN" sz="2800" b="1" dirty="0" err="1" smtClean="0">
                <a:solidFill>
                  <a:schemeClr val="accent6">
                    <a:lumMod val="50000"/>
                  </a:schemeClr>
                </a:solidFill>
              </a:rPr>
              <a:t>Vimalabai</a:t>
            </a:r>
            <a:r>
              <a:rPr lang="en-IN" sz="2800" b="1" dirty="0" smtClean="0">
                <a:solidFill>
                  <a:schemeClr val="accent6">
                    <a:lumMod val="50000"/>
                  </a:schemeClr>
                </a:solidFill>
              </a:rPr>
              <a:t> </a:t>
            </a:r>
            <a:r>
              <a:rPr lang="en-IN" sz="2800" b="1" dirty="0" err="1" smtClean="0">
                <a:solidFill>
                  <a:schemeClr val="accent6">
                    <a:lumMod val="50000"/>
                  </a:schemeClr>
                </a:solidFill>
              </a:rPr>
              <a:t>Deshmukh</a:t>
            </a:r>
            <a:r>
              <a:rPr lang="en-IN" sz="2800" b="1" dirty="0" smtClean="0">
                <a:solidFill>
                  <a:schemeClr val="accent6">
                    <a:lumMod val="50000"/>
                  </a:schemeClr>
                </a:solidFill>
              </a:rPr>
              <a:t> </a:t>
            </a:r>
            <a:r>
              <a:rPr lang="en-IN" sz="2800" b="1" dirty="0" err="1" smtClean="0">
                <a:solidFill>
                  <a:schemeClr val="accent6">
                    <a:lumMod val="50000"/>
                  </a:schemeClr>
                </a:solidFill>
              </a:rPr>
              <a:t>Mahavidyalaya</a:t>
            </a:r>
            <a:r>
              <a:rPr lang="en-IN" sz="2800" b="1" dirty="0" smtClean="0">
                <a:solidFill>
                  <a:schemeClr val="accent6">
                    <a:lumMod val="50000"/>
                  </a:schemeClr>
                </a:solidFill>
              </a:rPr>
              <a:t>, </a:t>
            </a:r>
            <a:r>
              <a:rPr lang="en-IN" sz="2800" b="1" dirty="0" smtClean="0">
                <a:solidFill>
                  <a:schemeClr val="accent6">
                    <a:lumMod val="50000"/>
                  </a:schemeClr>
                </a:solidFill>
              </a:rPr>
              <a:t>Amravati</a:t>
            </a:r>
            <a:r>
              <a:rPr lang="en-IN" dirty="0" smtClean="0"/>
              <a:t>.</a:t>
            </a:r>
          </a:p>
          <a:p>
            <a:pPr algn="ctr"/>
            <a:endParaRPr lang="en-IN" dirty="0" smtClean="0"/>
          </a:p>
          <a:p>
            <a:pPr algn="ctr"/>
            <a:r>
              <a:rPr lang="en-IN" dirty="0" smtClean="0"/>
              <a:t>     Class </a:t>
            </a:r>
            <a:r>
              <a:rPr lang="en-IN" dirty="0" err="1" smtClean="0"/>
              <a:t>B.Sc.III.Sem.V</a:t>
            </a:r>
            <a:endParaRPr lang="en-IN" dirty="0" smtClean="0"/>
          </a:p>
          <a:p>
            <a:pPr algn="ctr"/>
            <a:endParaRPr lang="en-IN" dirty="0" smtClean="0"/>
          </a:p>
          <a:p>
            <a:pPr algn="ctr"/>
            <a:r>
              <a:rPr lang="en-IN" dirty="0" smtClean="0"/>
              <a:t>  Subject:-Health Hygiene And Microbiology.</a:t>
            </a:r>
          </a:p>
          <a:p>
            <a:pPr algn="ctr"/>
            <a:r>
              <a:rPr lang="en-IN" dirty="0" smtClean="0"/>
              <a:t>   </a:t>
            </a:r>
          </a:p>
          <a:p>
            <a:pPr algn="ctr"/>
            <a:r>
              <a:rPr lang="en-IN" dirty="0" smtClean="0"/>
              <a:t>  Presented by -</a:t>
            </a:r>
            <a:r>
              <a:rPr lang="en-IN" dirty="0" err="1" smtClean="0"/>
              <a:t>Dr.K.E.Chaudhary</a:t>
            </a:r>
            <a:endParaRPr lang="en-IN" dirty="0" smtClean="0"/>
          </a:p>
          <a:p>
            <a:pPr algn="ctr"/>
            <a:r>
              <a:rPr lang="en-IN" dirty="0" smtClean="0"/>
              <a:t>                          </a:t>
            </a:r>
            <a:r>
              <a:rPr lang="en-IN" dirty="0" smtClean="0"/>
              <a:t> </a:t>
            </a:r>
            <a:r>
              <a:rPr lang="en-IN" dirty="0" smtClean="0"/>
              <a:t>Professor</a:t>
            </a:r>
          </a:p>
          <a:p>
            <a:pPr algn="ctr"/>
            <a:r>
              <a:rPr lang="en-IN" dirty="0" smtClean="0"/>
              <a:t>           Department of </a:t>
            </a:r>
            <a:r>
              <a:rPr lang="en-IN" dirty="0" smtClean="0"/>
              <a:t>Home Science-Biology  </a:t>
            </a:r>
            <a:endParaRPr lang="mr-IN" dirty="0"/>
          </a:p>
        </p:txBody>
      </p:sp>
      <p:sp>
        <p:nvSpPr>
          <p:cNvPr id="8" name="TextBox 7">
            <a:extLst>
              <a:ext uri="{FF2B5EF4-FFF2-40B4-BE49-F238E27FC236}">
                <a16:creationId xmlns:a16="http://schemas.microsoft.com/office/drawing/2014/main" xmlns="" id="{EC94BEF1-5636-A14D-857F-5B5F08F28CD6}"/>
              </a:ext>
            </a:extLst>
          </p:cNvPr>
          <p:cNvSpPr txBox="1"/>
          <p:nvPr/>
        </p:nvSpPr>
        <p:spPr>
          <a:xfrm>
            <a:off x="2438400" y="5486400"/>
            <a:ext cx="6964876" cy="1200329"/>
          </a:xfrm>
          <a:prstGeom prst="rect">
            <a:avLst/>
          </a:prstGeom>
          <a:solidFill>
            <a:schemeClr val="accent2"/>
          </a:solidFill>
        </p:spPr>
        <p:txBody>
          <a:bodyPr wrap="square">
            <a:spAutoFit/>
          </a:bodyPr>
          <a:lstStyle/>
          <a:p>
            <a:pPr algn="ctr"/>
            <a:r>
              <a:rPr lang="en-US" sz="2400" dirty="0"/>
              <a:t>Health is a state of physical, mental and</a:t>
            </a:r>
          </a:p>
          <a:p>
            <a:pPr algn="ctr"/>
            <a:r>
              <a:rPr lang="en-US" sz="2400" dirty="0"/>
              <a:t>social well-being in which disease and</a:t>
            </a:r>
          </a:p>
          <a:p>
            <a:pPr algn="ctr"/>
            <a:r>
              <a:rPr lang="en-US" sz="2400" dirty="0"/>
              <a:t>infirmity are absent</a:t>
            </a:r>
            <a:r>
              <a:rPr lang="en-US" sz="2400" dirty="0" smtClean="0"/>
              <a:t>.</a:t>
            </a:r>
            <a:endParaRPr lang="en-US" sz="2400" dirty="0"/>
          </a:p>
        </p:txBody>
      </p:sp>
    </p:spTree>
    <p:extLst>
      <p:ext uri="{BB962C8B-B14F-4D97-AF65-F5344CB8AC3E}">
        <p14:creationId xmlns:p14="http://schemas.microsoft.com/office/powerpoint/2010/main" xmlns="" val="4117502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6E2F89-A018-814A-A1C7-85989EE6EA39}"/>
              </a:ext>
            </a:extLst>
          </p:cNvPr>
          <p:cNvSpPr txBox="1"/>
          <p:nvPr/>
        </p:nvSpPr>
        <p:spPr>
          <a:xfrm>
            <a:off x="838200" y="500514"/>
            <a:ext cx="10906495" cy="1754326"/>
          </a:xfrm>
          <a:prstGeom prst="rect">
            <a:avLst/>
          </a:prstGeom>
          <a:solidFill>
            <a:schemeClr val="accent4">
              <a:lumMod val="60000"/>
              <a:lumOff val="40000"/>
            </a:schemeClr>
          </a:solidFill>
        </p:spPr>
        <p:txBody>
          <a:bodyPr wrap="square">
            <a:spAutoFit/>
          </a:bodyPr>
          <a:lstStyle/>
          <a:p>
            <a:endParaRPr lang="en-US" dirty="0"/>
          </a:p>
          <a:p>
            <a:r>
              <a:rPr lang="en-US" dirty="0"/>
              <a:t>Life expectancy may be one of </a:t>
            </a:r>
            <a:r>
              <a:rPr lang="en-US" dirty="0" smtClean="0"/>
              <a:t>many example </a:t>
            </a:r>
            <a:r>
              <a:rPr lang="en-US" dirty="0"/>
              <a:t>of a health </a:t>
            </a:r>
            <a:r>
              <a:rPr lang="en-US" dirty="0" smtClean="0"/>
              <a:t>indicator is </a:t>
            </a:r>
            <a:r>
              <a:rPr lang="en-US" dirty="0"/>
              <a:t>life expectancy. A government might</a:t>
            </a:r>
          </a:p>
          <a:p>
            <a:r>
              <a:rPr lang="en-US" dirty="0"/>
              <a:t>have a system for collecting </a:t>
            </a:r>
            <a:r>
              <a:rPr lang="en-US" dirty="0" smtClean="0"/>
              <a:t>information on </a:t>
            </a:r>
            <a:r>
              <a:rPr lang="en-US" dirty="0"/>
              <a:t>each citizen's age at the time of death.</a:t>
            </a:r>
          </a:p>
          <a:p>
            <a:r>
              <a:rPr lang="en-US" dirty="0"/>
              <a:t>This data about age at death can be </a:t>
            </a:r>
            <a:r>
              <a:rPr lang="en-US" dirty="0" smtClean="0"/>
              <a:t>used to </a:t>
            </a:r>
            <a:r>
              <a:rPr lang="en-US" dirty="0"/>
              <a:t>support statements about the </a:t>
            </a:r>
            <a:r>
              <a:rPr lang="en-US" dirty="0" smtClean="0"/>
              <a:t>national life </a:t>
            </a:r>
            <a:r>
              <a:rPr lang="en-US" dirty="0"/>
              <a:t>expectancy, in which case </a:t>
            </a:r>
            <a:r>
              <a:rPr lang="en-US" dirty="0" smtClean="0"/>
              <a:t>life  expectancy </a:t>
            </a:r>
            <a:r>
              <a:rPr lang="en-US" dirty="0"/>
              <a:t>would be a "health indicator</a:t>
            </a:r>
            <a:r>
              <a:rPr lang="en-US" dirty="0" smtClean="0"/>
              <a:t>"</a:t>
            </a:r>
            <a:endParaRPr lang="en-US" dirty="0" smtClean="0"/>
          </a:p>
          <a:p>
            <a:r>
              <a:rPr lang="en-US" dirty="0" smtClean="0"/>
              <a:t>                                  </a:t>
            </a:r>
            <a:endParaRPr lang="en-US" dirty="0"/>
          </a:p>
        </p:txBody>
      </p:sp>
      <p:sp>
        <p:nvSpPr>
          <p:cNvPr id="8" name="TextBox 7"/>
          <p:cNvSpPr txBox="1"/>
          <p:nvPr/>
        </p:nvSpPr>
        <p:spPr>
          <a:xfrm>
            <a:off x="914400" y="2286000"/>
            <a:ext cx="10744200" cy="4431983"/>
          </a:xfrm>
          <a:prstGeom prst="rect">
            <a:avLst/>
          </a:prstGeom>
          <a:noFill/>
        </p:spPr>
        <p:txBody>
          <a:bodyPr wrap="square" rtlCol="0">
            <a:spAutoFit/>
          </a:bodyPr>
          <a:lstStyle/>
          <a:p>
            <a:r>
              <a:rPr lang="en-US" sz="2400" dirty="0" smtClean="0">
                <a:solidFill>
                  <a:srgbClr val="C00000"/>
                </a:solidFill>
              </a:rPr>
              <a:t> Applications   </a:t>
            </a:r>
            <a:endParaRPr lang="en-US" sz="2400" dirty="0" smtClean="0">
              <a:solidFill>
                <a:srgbClr val="C00000"/>
              </a:solidFill>
            </a:endParaRPr>
          </a:p>
          <a:p>
            <a:r>
              <a:rPr lang="en-US" dirty="0" smtClean="0"/>
              <a:t>Health </a:t>
            </a:r>
            <a:r>
              <a:rPr lang="en-US" dirty="0" smtClean="0"/>
              <a:t>indicators are commonly used to </a:t>
            </a:r>
            <a:r>
              <a:rPr lang="en-US" b="1" dirty="0" smtClean="0"/>
              <a:t>guide public health policy</a:t>
            </a:r>
            <a:endParaRPr lang="en-US" dirty="0" smtClean="0"/>
          </a:p>
          <a:p>
            <a:r>
              <a:rPr lang="en-US" dirty="0" smtClean="0"/>
              <a:t>A </a:t>
            </a:r>
            <a:r>
              <a:rPr lang="en-US" dirty="0" smtClean="0"/>
              <a:t>health indicator which will be </a:t>
            </a:r>
            <a:r>
              <a:rPr lang="en-US" dirty="0" err="1" smtClean="0"/>
              <a:t>usedinternationally</a:t>
            </a:r>
            <a:r>
              <a:rPr lang="en-US" dirty="0" smtClean="0"/>
              <a:t> to describe global health</a:t>
            </a:r>
          </a:p>
          <a:p>
            <a:r>
              <a:rPr lang="en-US" dirty="0" smtClean="0"/>
              <a:t>should have the following characteristics:</a:t>
            </a:r>
          </a:p>
          <a:p>
            <a:pPr marL="342900" indent="-342900">
              <a:buAutoNum type="arabicPeriod"/>
            </a:pPr>
            <a:r>
              <a:rPr lang="en-US" dirty="0" smtClean="0"/>
              <a:t>It should be defined in such a </a:t>
            </a:r>
            <a:r>
              <a:rPr lang="en-US" dirty="0" err="1" smtClean="0"/>
              <a:t>waythat</a:t>
            </a:r>
            <a:r>
              <a:rPr lang="en-US" dirty="0" smtClean="0"/>
              <a:t> it can be measured uniformly internationally.</a:t>
            </a:r>
          </a:p>
          <a:p>
            <a:pPr marL="342900" indent="-342900"/>
            <a:r>
              <a:rPr lang="en-US" dirty="0" smtClean="0"/>
              <a:t>2 . It must have statistical validity</a:t>
            </a:r>
            <a:r>
              <a:rPr lang="en-IN" dirty="0" smtClean="0"/>
              <a:t>.</a:t>
            </a:r>
            <a:endParaRPr lang="en-US" dirty="0" smtClean="0"/>
          </a:p>
          <a:p>
            <a:r>
              <a:rPr lang="en-US" dirty="0" smtClean="0"/>
              <a:t>3. The indicator must be data which can feasibly be collected.</a:t>
            </a:r>
          </a:p>
          <a:p>
            <a:r>
              <a:rPr lang="en-US" dirty="0" smtClean="0"/>
              <a:t>4. The analysis of the data must result in a recommendation on </a:t>
            </a:r>
            <a:r>
              <a:rPr lang="en-US" dirty="0" err="1" smtClean="0"/>
              <a:t>whichpeople</a:t>
            </a:r>
            <a:r>
              <a:rPr lang="en-US" dirty="0" smtClean="0"/>
              <a:t> can make changes to improve</a:t>
            </a:r>
          </a:p>
          <a:p>
            <a:r>
              <a:rPr lang="en-US" dirty="0" smtClean="0"/>
              <a:t>      health</a:t>
            </a:r>
            <a:endParaRPr lang="en-IN" dirty="0" smtClean="0"/>
          </a:p>
          <a:p>
            <a:r>
              <a:rPr lang="en-IN" sz="2400" dirty="0" smtClean="0">
                <a:solidFill>
                  <a:srgbClr val="C00000"/>
                </a:solidFill>
              </a:rPr>
              <a:t>List of health indicators</a:t>
            </a:r>
            <a:r>
              <a:rPr lang="en-IN" dirty="0" smtClean="0"/>
              <a:t>.</a:t>
            </a:r>
            <a:endParaRPr lang="en-US" dirty="0" smtClean="0"/>
          </a:p>
          <a:p>
            <a:r>
              <a:rPr lang="en-US" dirty="0" smtClean="0"/>
              <a:t>Health indicators are required in order to</a:t>
            </a:r>
          </a:p>
          <a:p>
            <a:r>
              <a:rPr lang="en-US" dirty="0" smtClean="0"/>
              <a:t>measure the health status of people and</a:t>
            </a:r>
          </a:p>
          <a:p>
            <a:r>
              <a:rPr lang="en-US" dirty="0" smtClean="0"/>
              <a:t>communities.</a:t>
            </a:r>
          </a:p>
          <a:p>
            <a:endParaRPr lang="en-US" dirty="0" smtClean="0"/>
          </a:p>
          <a:p>
            <a:endParaRPr lang="mr-IN" dirty="0"/>
          </a:p>
        </p:txBody>
      </p:sp>
    </p:spTree>
    <p:extLst>
      <p:ext uri="{BB962C8B-B14F-4D97-AF65-F5344CB8AC3E}">
        <p14:creationId xmlns:p14="http://schemas.microsoft.com/office/powerpoint/2010/main" xmlns="" val="217915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2E6B04-99F0-6F46-A034-173DFF9486A7}"/>
              </a:ext>
            </a:extLst>
          </p:cNvPr>
          <p:cNvSpPr txBox="1"/>
          <p:nvPr/>
        </p:nvSpPr>
        <p:spPr>
          <a:xfrm>
            <a:off x="1828800" y="296882"/>
            <a:ext cx="7413171" cy="923330"/>
          </a:xfrm>
          <a:prstGeom prst="rect">
            <a:avLst/>
          </a:prstGeom>
          <a:noFill/>
        </p:spPr>
        <p:txBody>
          <a:bodyPr wrap="square">
            <a:spAutoFit/>
          </a:bodyPr>
          <a:lstStyle/>
          <a:p>
            <a:endParaRPr lang="en-US" b="1" dirty="0" smtClean="0"/>
          </a:p>
          <a:p>
            <a:endParaRPr lang="en-US" dirty="0" smtClean="0"/>
          </a:p>
          <a:p>
            <a:endParaRPr lang="en-US" dirty="0"/>
          </a:p>
        </p:txBody>
      </p:sp>
      <p:sp>
        <p:nvSpPr>
          <p:cNvPr id="5" name="TextBox 4">
            <a:extLst>
              <a:ext uri="{FF2B5EF4-FFF2-40B4-BE49-F238E27FC236}">
                <a16:creationId xmlns:a16="http://schemas.microsoft.com/office/drawing/2014/main" xmlns="" id="{C437B486-1151-9740-943B-C9B216E9E6D6}"/>
              </a:ext>
            </a:extLst>
          </p:cNvPr>
          <p:cNvSpPr txBox="1"/>
          <p:nvPr/>
        </p:nvSpPr>
        <p:spPr>
          <a:xfrm>
            <a:off x="914400" y="304800"/>
            <a:ext cx="10363200" cy="6247864"/>
          </a:xfrm>
          <a:prstGeom prst="rect">
            <a:avLst/>
          </a:prstGeom>
          <a:noFill/>
        </p:spPr>
        <p:txBody>
          <a:bodyPr wrap="square">
            <a:spAutoFit/>
          </a:bodyPr>
          <a:lstStyle/>
          <a:p>
            <a:r>
              <a:rPr lang="en-IN" sz="3200" b="1" dirty="0" smtClean="0"/>
              <a:t>List </a:t>
            </a:r>
            <a:r>
              <a:rPr lang="en-IN" sz="3200" b="1" dirty="0"/>
              <a:t>of health indicators</a:t>
            </a:r>
            <a:r>
              <a:rPr lang="en-IN" dirty="0" smtClean="0"/>
              <a:t>.</a:t>
            </a:r>
          </a:p>
          <a:p>
            <a:endParaRPr lang="en-US" dirty="0"/>
          </a:p>
          <a:p>
            <a:r>
              <a:rPr lang="en-US" dirty="0"/>
              <a:t>Health indicators are required in order </a:t>
            </a:r>
            <a:r>
              <a:rPr lang="en-US" dirty="0" smtClean="0"/>
              <a:t>to measure </a:t>
            </a:r>
            <a:r>
              <a:rPr lang="en-US" dirty="0"/>
              <a:t>the health status of people </a:t>
            </a:r>
            <a:r>
              <a:rPr lang="en-US" dirty="0" smtClean="0"/>
              <a:t>and communities.</a:t>
            </a:r>
          </a:p>
          <a:p>
            <a:r>
              <a:rPr lang="en-US" b="1" dirty="0" smtClean="0"/>
              <a:t> Health Indicators</a:t>
            </a:r>
          </a:p>
          <a:p>
            <a:r>
              <a:rPr lang="en-US" sz="2000" dirty="0" smtClean="0">
                <a:hlinkClick r:id="rId2" tooltip="Mortality rate"/>
              </a:rPr>
              <a:t>Crude death rate</a:t>
            </a:r>
            <a:endParaRPr lang="en-US" sz="2000" dirty="0" smtClean="0"/>
          </a:p>
          <a:p>
            <a:r>
              <a:rPr lang="en-US" sz="2000" dirty="0" smtClean="0">
                <a:hlinkClick r:id="rId3" tooltip="Life expectancy"/>
              </a:rPr>
              <a:t>Life expectancy</a:t>
            </a:r>
            <a:endParaRPr lang="en-US" sz="2000" dirty="0" smtClean="0"/>
          </a:p>
          <a:p>
            <a:r>
              <a:rPr lang="en-US" sz="2000" dirty="0" smtClean="0">
                <a:hlinkClick r:id="rId4" tooltip="Infant mortality"/>
              </a:rPr>
              <a:t>Infant mortality</a:t>
            </a:r>
            <a:r>
              <a:rPr lang="en-US" sz="2000" dirty="0" smtClean="0"/>
              <a:t> rate</a:t>
            </a:r>
          </a:p>
          <a:p>
            <a:r>
              <a:rPr lang="en-US" sz="2000" dirty="0" smtClean="0">
                <a:hlinkClick r:id="rId5" tooltip="Maternal mortality"/>
              </a:rPr>
              <a:t>Maternal mortality</a:t>
            </a:r>
            <a:r>
              <a:rPr lang="en-US" dirty="0" smtClean="0"/>
              <a:t> rate</a:t>
            </a:r>
          </a:p>
          <a:p>
            <a:r>
              <a:rPr lang="en-US" dirty="0" smtClean="0"/>
              <a:t>Proportional mortality rate</a:t>
            </a:r>
          </a:p>
          <a:p>
            <a:r>
              <a:rPr lang="en-US" b="1" dirty="0" smtClean="0"/>
              <a:t>Morbidity indicators-</a:t>
            </a:r>
            <a:r>
              <a:rPr lang="en-US" dirty="0" smtClean="0"/>
              <a:t> </a:t>
            </a:r>
            <a:r>
              <a:rPr lang="en-US" dirty="0" err="1" smtClean="0"/>
              <a:t>Prevalence,Incidence,Others</a:t>
            </a:r>
            <a:endParaRPr lang="en-US" b="1" dirty="0" smtClean="0"/>
          </a:p>
          <a:p>
            <a:endParaRPr lang="en-US" dirty="0" smtClean="0"/>
          </a:p>
          <a:p>
            <a:r>
              <a:rPr lang="en-US" b="1" dirty="0" smtClean="0"/>
              <a:t>Health status-;</a:t>
            </a:r>
            <a:r>
              <a:rPr lang="en-US" dirty="0" smtClean="0"/>
              <a:t>Incidence  counts of any of the following in a population may be health indicators:</a:t>
            </a:r>
            <a:r>
              <a:rPr lang="en-US" baseline="30000" dirty="0" smtClean="0">
                <a:hlinkClick r:id="rId6"/>
              </a:rPr>
              <a:t>[3]</a:t>
            </a:r>
            <a:endParaRPr lang="en-US" dirty="0" smtClean="0"/>
          </a:p>
          <a:p>
            <a:r>
              <a:rPr lang="en-US" dirty="0" smtClean="0"/>
              <a:t>Low </a:t>
            </a:r>
            <a:r>
              <a:rPr lang="en-US" sz="2400" dirty="0" smtClean="0">
                <a:hlinkClick r:id="rId7" tooltip="Birth weight"/>
              </a:rPr>
              <a:t>birth </a:t>
            </a:r>
            <a:r>
              <a:rPr lang="en-US" sz="2400" dirty="0" err="1" smtClean="0">
                <a:hlinkClick r:id="rId7" tooltip="Birth weight"/>
              </a:rPr>
              <a:t>weight</a:t>
            </a:r>
            <a:r>
              <a:rPr lang="en-US" sz="2400" dirty="0" err="1" smtClean="0"/>
              <a:t>,</a:t>
            </a:r>
            <a:r>
              <a:rPr lang="en-US" sz="2400" dirty="0" err="1" smtClean="0">
                <a:hlinkClick r:id="rId8" tooltip="Obesity"/>
              </a:rPr>
              <a:t>Obesity</a:t>
            </a:r>
            <a:r>
              <a:rPr lang="en-US" sz="2400" dirty="0" err="1" smtClean="0">
                <a:hlinkClick r:id="rId9" tooltip="Arthritis"/>
              </a:rPr>
              <a:t>Arthritis</a:t>
            </a:r>
            <a:r>
              <a:rPr lang="en-US" sz="2400" dirty="0" err="1" smtClean="0">
                <a:hlinkClick r:id="rId10" tooltip="Diabetes"/>
              </a:rPr>
              <a:t>Diabetes</a:t>
            </a:r>
            <a:r>
              <a:rPr lang="en-US" sz="2400" dirty="0" err="1" smtClean="0">
                <a:hlinkClick r:id="rId11" tooltip="Asthma"/>
              </a:rPr>
              <a:t>Asthma</a:t>
            </a:r>
            <a:r>
              <a:rPr lang="en-US" sz="2400" dirty="0" err="1" smtClean="0">
                <a:hlinkClick r:id="rId12" tooltip="High blood pressure"/>
              </a:rPr>
              <a:t>High</a:t>
            </a:r>
            <a:r>
              <a:rPr lang="en-US" sz="2400" dirty="0" smtClean="0">
                <a:hlinkClick r:id="rId12" tooltip="High blood pressure"/>
              </a:rPr>
              <a:t> blood </a:t>
            </a:r>
            <a:r>
              <a:rPr lang="en-US" sz="2400" dirty="0" err="1" smtClean="0">
                <a:hlinkClick r:id="rId12" tooltip="High blood pressure"/>
              </a:rPr>
              <a:t>pressure</a:t>
            </a:r>
            <a:r>
              <a:rPr lang="en-US" sz="2400" dirty="0" err="1" smtClean="0">
                <a:hlinkClick r:id="rId13" tooltip="Cancer"/>
              </a:rPr>
              <a:t>Cancer</a:t>
            </a:r>
            <a:r>
              <a:rPr lang="en-US" sz="2400" dirty="0" smtClean="0"/>
              <a:t> </a:t>
            </a:r>
            <a:r>
              <a:rPr lang="en-US" sz="2400" dirty="0" err="1" smtClean="0"/>
              <a:t>incidence</a:t>
            </a:r>
            <a:r>
              <a:rPr lang="en-US" sz="2400" dirty="0" err="1" smtClean="0">
                <a:hlinkClick r:id="rId14" tooltip="Chronic pain"/>
              </a:rPr>
              <a:t>Chronic</a:t>
            </a:r>
            <a:r>
              <a:rPr lang="en-US" sz="2400" dirty="0" smtClean="0">
                <a:hlinkClick r:id="rId14" tooltip="Chronic pain"/>
              </a:rPr>
              <a:t> pain</a:t>
            </a:r>
            <a:endParaRPr lang="en-US" sz="2400" dirty="0" smtClean="0"/>
          </a:p>
          <a:p>
            <a:r>
              <a:rPr lang="en-US" sz="2400" dirty="0" smtClean="0">
                <a:hlinkClick r:id="rId15" tooltip="Oral health"/>
              </a:rPr>
              <a:t>Oral </a:t>
            </a:r>
            <a:r>
              <a:rPr lang="en-US" sz="2400" dirty="0" err="1" smtClean="0">
                <a:hlinkClick r:id="rId15" tooltip="Oral health"/>
              </a:rPr>
              <a:t>health</a:t>
            </a:r>
            <a:r>
              <a:rPr lang="en-US" sz="2400" dirty="0" err="1" smtClean="0"/>
              <a:t>,</a:t>
            </a:r>
            <a:r>
              <a:rPr lang="en-US" sz="2400" dirty="0" err="1" smtClean="0">
                <a:hlinkClick r:id="rId16" tooltip="Depression (mood)"/>
              </a:rPr>
              <a:t>Depression</a:t>
            </a:r>
            <a:endParaRPr lang="en-US" sz="2400" dirty="0" smtClean="0"/>
          </a:p>
          <a:p>
            <a:r>
              <a:rPr lang="en-US" dirty="0" smtClean="0"/>
              <a:t>hospital visits due to </a:t>
            </a:r>
            <a:r>
              <a:rPr lang="en-US" dirty="0" err="1" smtClean="0">
                <a:hlinkClick r:id="rId17" tooltip="Injury"/>
              </a:rPr>
              <a:t>injury</a:t>
            </a:r>
            <a:r>
              <a:rPr lang="en-US" dirty="0" err="1" smtClean="0"/>
              <a:t>,reports</a:t>
            </a:r>
            <a:r>
              <a:rPr lang="en-US" dirty="0" smtClean="0"/>
              <a:t> of </a:t>
            </a:r>
            <a:r>
              <a:rPr lang="en-US" dirty="0" smtClean="0">
                <a:hlinkClick r:id="rId18" tooltip="Waterborne diseases"/>
              </a:rPr>
              <a:t>waterborne diseases</a:t>
            </a:r>
            <a:r>
              <a:rPr lang="en-US" dirty="0" smtClean="0"/>
              <a:t> or </a:t>
            </a:r>
            <a:r>
              <a:rPr lang="en-US" dirty="0" err="1" smtClean="0">
                <a:hlinkClick r:id="rId19" tooltip="Foodborne illness"/>
              </a:rPr>
              <a:t>foodborne</a:t>
            </a:r>
            <a:r>
              <a:rPr lang="en-US" dirty="0" smtClean="0">
                <a:hlinkClick r:id="rId19" tooltip="Foodborne illness"/>
              </a:rPr>
              <a:t> illness</a:t>
            </a:r>
            <a:endParaRPr lang="en-US" dirty="0" smtClean="0"/>
          </a:p>
          <a:p>
            <a:r>
              <a:rPr lang="en-US" b="1" dirty="0" smtClean="0"/>
              <a:t>Disability indicators:-</a:t>
            </a:r>
            <a:r>
              <a:rPr lang="en-US" dirty="0" smtClean="0"/>
              <a:t>Disability adjusted life years (DALY)</a:t>
            </a:r>
          </a:p>
          <a:p>
            <a:r>
              <a:rPr lang="en-US" dirty="0" smtClean="0"/>
              <a:t>Others: Activities of daily living (ADL), Musculoskeletal disability (MSD) score etc.</a:t>
            </a:r>
          </a:p>
          <a:p>
            <a:endParaRPr lang="en-US" dirty="0"/>
          </a:p>
          <a:p>
            <a:endParaRPr lang="en-US" dirty="0"/>
          </a:p>
        </p:txBody>
      </p:sp>
    </p:spTree>
    <p:extLst>
      <p:ext uri="{BB962C8B-B14F-4D97-AF65-F5344CB8AC3E}">
        <p14:creationId xmlns:p14="http://schemas.microsoft.com/office/powerpoint/2010/main" xmlns="" val="4165391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pectation of life&#10;• The average number of years that will be lived by those born alive&#10;into a population if the current ..."/>
          <p:cNvPicPr>
            <a:picLocks noChangeAspect="1" noChangeArrowheads="1"/>
          </p:cNvPicPr>
          <p:nvPr/>
        </p:nvPicPr>
        <p:blipFill>
          <a:blip r:embed="rId2"/>
          <a:srcRect/>
          <a:stretch>
            <a:fillRect/>
          </a:stretch>
        </p:blipFill>
        <p:spPr bwMode="auto">
          <a:xfrm>
            <a:off x="1981200" y="762000"/>
            <a:ext cx="6934200" cy="51054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USES OF INDICATORS OF HEALTH&#10;• Measurement of the health of the community.&#10;• Description of the health of the community.&#10;•..."/>
          <p:cNvPicPr>
            <a:picLocks noChangeAspect="1" noChangeArrowheads="1"/>
          </p:cNvPicPr>
          <p:nvPr/>
        </p:nvPicPr>
        <p:blipFill>
          <a:blip r:embed="rId2"/>
          <a:srcRect/>
          <a:stretch>
            <a:fillRect/>
          </a:stretch>
        </p:blipFill>
        <p:spPr bwMode="auto">
          <a:xfrm>
            <a:off x="1981200" y="228600"/>
            <a:ext cx="8458200" cy="6248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hild Death Rate&#10;üThe number of deaths at ages 1-4yrs , per 1000 children in&#10;that same age group at the mid-point of the y..."/>
          <p:cNvPicPr>
            <a:picLocks noChangeAspect="1" noChangeArrowheads="1"/>
          </p:cNvPicPr>
          <p:nvPr/>
        </p:nvPicPr>
        <p:blipFill>
          <a:blip r:embed="rId2"/>
          <a:srcRect/>
          <a:stretch>
            <a:fillRect/>
          </a:stretch>
        </p:blipFill>
        <p:spPr bwMode="auto">
          <a:xfrm>
            <a:off x="2133600" y="457200"/>
            <a:ext cx="6076950" cy="43053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LASSIFICATION OF INDICATORS&#10; Mortality Indicators&#10; Morbidity Indicators&#10; Disability Rates&#10; Nutritional Indicators&#10; H..."/>
          <p:cNvPicPr>
            <a:picLocks noChangeAspect="1" noChangeArrowheads="1"/>
          </p:cNvPicPr>
          <p:nvPr/>
        </p:nvPicPr>
        <p:blipFill>
          <a:blip r:embed="rId2"/>
          <a:srcRect/>
          <a:stretch>
            <a:fillRect/>
          </a:stretch>
        </p:blipFill>
        <p:spPr bwMode="auto">
          <a:xfrm>
            <a:off x="1219200" y="457200"/>
            <a:ext cx="4648200" cy="4419600"/>
          </a:xfrm>
          <a:prstGeom prst="rect">
            <a:avLst/>
          </a:prstGeom>
          <a:noFill/>
        </p:spPr>
      </p:pic>
      <p:pic>
        <p:nvPicPr>
          <p:cNvPr id="41988" name="Picture 4" descr="CLASSIFICATION (contd.)&#10; Indicators of Social And Mental Health&#10; Environmental Indicators&#10; Socio-economic Indicators&#10; ..."/>
          <p:cNvPicPr>
            <a:picLocks noChangeAspect="1" noChangeArrowheads="1"/>
          </p:cNvPicPr>
          <p:nvPr/>
        </p:nvPicPr>
        <p:blipFill>
          <a:blip r:embed="rId3"/>
          <a:srcRect/>
          <a:stretch>
            <a:fillRect/>
          </a:stretch>
        </p:blipFill>
        <p:spPr bwMode="auto">
          <a:xfrm>
            <a:off x="5867400" y="1295400"/>
            <a:ext cx="5772468" cy="43338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nder-5 Mortality rate&#10;Ø Defined as annual number of deaths occurring in the under-5&#10;age group , expressed as a rate per 1..."/>
          <p:cNvPicPr>
            <a:picLocks noChangeAspect="1" noChangeArrowheads="1"/>
          </p:cNvPicPr>
          <p:nvPr/>
        </p:nvPicPr>
        <p:blipFill>
          <a:blip r:embed="rId2"/>
          <a:srcRect/>
          <a:stretch>
            <a:fillRect/>
          </a:stretch>
        </p:blipFill>
        <p:spPr bwMode="auto">
          <a:xfrm>
            <a:off x="2438400" y="533400"/>
            <a:ext cx="6076950" cy="43053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ORBIDITY INDICATORS&#10;q Morbidity is any departure subjective or objective from a state&#10;of physiologicalwell being.&#10;q Morbi..."/>
          <p:cNvPicPr>
            <a:picLocks noChangeAspect="1" noChangeArrowheads="1"/>
          </p:cNvPicPr>
          <p:nvPr/>
        </p:nvPicPr>
        <p:blipFill>
          <a:blip r:embed="rId2"/>
          <a:srcRect/>
          <a:stretch>
            <a:fillRect/>
          </a:stretch>
        </p:blipFill>
        <p:spPr bwMode="auto">
          <a:xfrm>
            <a:off x="1752601" y="762000"/>
            <a:ext cx="7391400" cy="635866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revalence&#10;• Refers  to all current  cases ( old &amp; new) existing at a given point or period of time &#10;in a given population..."/>
          <p:cNvPicPr>
            <a:picLocks noChangeAspect="1" noChangeArrowheads="1"/>
          </p:cNvPicPr>
          <p:nvPr/>
        </p:nvPicPr>
        <p:blipFill>
          <a:blip r:embed="rId2"/>
          <a:srcRect/>
          <a:stretch>
            <a:fillRect/>
          </a:stretch>
        </p:blipFill>
        <p:spPr bwMode="auto">
          <a:xfrm>
            <a:off x="2514600" y="304800"/>
            <a:ext cx="6076950" cy="43053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ISABILITYRATES&#10;• Disability Rates are of two categories&#10;• Event type Indicators&#10;- number of days of restricted activity&#10;-..."/>
          <p:cNvPicPr>
            <a:picLocks noChangeAspect="1" noChangeArrowheads="1"/>
          </p:cNvPicPr>
          <p:nvPr/>
        </p:nvPicPr>
        <p:blipFill>
          <a:blip r:embed="rId2"/>
          <a:srcRect/>
          <a:stretch>
            <a:fillRect/>
          </a:stretch>
        </p:blipFill>
        <p:spPr bwMode="auto">
          <a:xfrm>
            <a:off x="533400" y="304800"/>
            <a:ext cx="5486400" cy="5105400"/>
          </a:xfrm>
          <a:prstGeom prst="rect">
            <a:avLst/>
          </a:prstGeom>
          <a:noFill/>
        </p:spPr>
      </p:pic>
      <p:pic>
        <p:nvPicPr>
          <p:cNvPr id="31748" name="Picture 4" descr="MORBIDITY INDICATORS&#10; Morbidity Indicators reveal the burden of ill&#10;health in a community, but do not measure the&#10;subclin..."/>
          <p:cNvPicPr>
            <a:picLocks noChangeAspect="1" noChangeArrowheads="1"/>
          </p:cNvPicPr>
          <p:nvPr/>
        </p:nvPicPr>
        <p:blipFill>
          <a:blip r:embed="rId3"/>
          <a:srcRect/>
          <a:stretch>
            <a:fillRect/>
          </a:stretch>
        </p:blipFill>
        <p:spPr bwMode="auto">
          <a:xfrm>
            <a:off x="5791200" y="1447800"/>
            <a:ext cx="5562600" cy="5105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b="1" dirty="0" smtClean="0"/>
              <a:t/>
            </a:r>
            <a:br>
              <a:rPr lang="en-IN" b="1" dirty="0" smtClean="0"/>
            </a:br>
            <a:endParaRPr lang="en-US" dirty="0"/>
          </a:p>
        </p:txBody>
      </p:sp>
      <p:sp>
        <p:nvSpPr>
          <p:cNvPr id="3" name="Content Placeholder 2"/>
          <p:cNvSpPr>
            <a:spLocks noGrp="1"/>
          </p:cNvSpPr>
          <p:nvPr>
            <p:ph idx="1"/>
          </p:nvPr>
        </p:nvSpPr>
        <p:spPr>
          <a:xfrm>
            <a:off x="762000" y="1447800"/>
            <a:ext cx="10820400" cy="2667000"/>
          </a:xfrm>
        </p:spPr>
        <p:style>
          <a:lnRef idx="1">
            <a:schemeClr val="dk1"/>
          </a:lnRef>
          <a:fillRef idx="2">
            <a:schemeClr val="dk1"/>
          </a:fillRef>
          <a:effectRef idx="1">
            <a:schemeClr val="dk1"/>
          </a:effectRef>
          <a:fontRef idx="minor">
            <a:schemeClr val="dk1"/>
          </a:fontRef>
        </p:style>
        <p:txBody>
          <a:bodyPr>
            <a:normAutofit fontScale="40000" lnSpcReduction="20000"/>
          </a:bodyPr>
          <a:lstStyle/>
          <a:p>
            <a:pPr lvl="4" algn="ctr">
              <a:buNone/>
            </a:pPr>
            <a:r>
              <a:rPr lang="en-US" sz="12800" dirty="0" smtClean="0"/>
              <a:t>Health  is a state </a:t>
            </a:r>
            <a:r>
              <a:rPr lang="en-US" sz="12800" dirty="0" smtClean="0"/>
              <a:t>of physical</a:t>
            </a:r>
            <a:r>
              <a:rPr lang="en-US" sz="12800" dirty="0" smtClean="0"/>
              <a:t>, mental and social well-being in which disease and    infirmity are absent.</a:t>
            </a:r>
          </a:p>
          <a:p>
            <a:pPr algn="ctr"/>
            <a:endParaRPr lang="en-US" sz="5600" dirty="0" smtClean="0"/>
          </a:p>
          <a:p>
            <a:pPr lvl="4" algn="ctr"/>
            <a:endParaRPr lang="en-US" sz="4000" dirty="0" smtClean="0"/>
          </a:p>
          <a:p>
            <a:endParaRPr lang="en-US" dirty="0" smtClean="0"/>
          </a:p>
          <a:p>
            <a:endParaRPr lang="en-US" dirty="0" smtClean="0"/>
          </a:p>
          <a:p>
            <a:endParaRPr lang="mr-IN" dirty="0"/>
          </a:p>
        </p:txBody>
      </p:sp>
      <p:sp>
        <p:nvSpPr>
          <p:cNvPr id="4" name="Rectangle 3"/>
          <p:cNvSpPr/>
          <p:nvPr/>
        </p:nvSpPr>
        <p:spPr>
          <a:xfrm>
            <a:off x="2843474" y="381000"/>
            <a:ext cx="650505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I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I)Definition of health</a:t>
            </a:r>
            <a:endParaRPr lang="mr-IN"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1828800" y="3733800"/>
            <a:ext cx="8839200" cy="2123658"/>
          </a:xfrm>
          <a:prstGeom prst="rect">
            <a:avLst/>
          </a:prstGeom>
        </p:spPr>
        <p:txBody>
          <a:bodyPr wrap="square">
            <a:spAutoFit/>
          </a:bodyPr>
          <a:lstStyle/>
          <a:p>
            <a:r>
              <a:rPr lang="en-IN" sz="4400" b="1" dirty="0" smtClean="0">
                <a:solidFill>
                  <a:srgbClr val="C00000"/>
                </a:solidFill>
                <a:latin typeface="Calibri Light"/>
                <a:ea typeface="+mj-ea"/>
                <a:cs typeface="+mj-cs"/>
              </a:rPr>
              <a:t>      </a:t>
            </a:r>
          </a:p>
          <a:p>
            <a:r>
              <a:rPr lang="en-IN" sz="4400" b="1" dirty="0" smtClean="0">
                <a:solidFill>
                  <a:srgbClr val="C00000"/>
                </a:solidFill>
                <a:latin typeface="Calibri Light"/>
                <a:ea typeface="+mj-ea"/>
                <a:cs typeface="+mj-cs"/>
              </a:rPr>
              <a:t>    II)</a:t>
            </a:r>
            <a:r>
              <a:rPr lang="en-IN" sz="4400" b="1" dirty="0" err="1" smtClean="0">
                <a:solidFill>
                  <a:srgbClr val="C00000"/>
                </a:solidFill>
                <a:latin typeface="Calibri Light"/>
                <a:ea typeface="+mj-ea"/>
                <a:cs typeface="+mj-cs"/>
              </a:rPr>
              <a:t>Diterminants</a:t>
            </a:r>
            <a:r>
              <a:rPr lang="en-IN" sz="4400" b="1" dirty="0" smtClean="0">
                <a:solidFill>
                  <a:srgbClr val="C00000"/>
                </a:solidFill>
                <a:latin typeface="Calibri Light"/>
                <a:ea typeface="+mj-ea"/>
                <a:cs typeface="+mj-cs"/>
              </a:rPr>
              <a:t> </a:t>
            </a:r>
            <a:r>
              <a:rPr lang="en-IN" sz="4400" b="1" dirty="0" smtClean="0">
                <a:solidFill>
                  <a:srgbClr val="C00000"/>
                </a:solidFill>
                <a:latin typeface="Calibri Light"/>
                <a:ea typeface="+mj-ea"/>
                <a:cs typeface="+mj-cs"/>
              </a:rPr>
              <a:t>of health</a:t>
            </a:r>
          </a:p>
          <a:p>
            <a:r>
              <a:rPr lang="en-IN" sz="4400" b="1" dirty="0" smtClean="0">
                <a:solidFill>
                  <a:srgbClr val="C00000"/>
                </a:solidFill>
                <a:latin typeface="Calibri Light"/>
                <a:ea typeface="+mj-ea"/>
                <a:cs typeface="+mj-cs"/>
              </a:rPr>
              <a:t>     III)Indicators </a:t>
            </a:r>
            <a:r>
              <a:rPr lang="en-IN" sz="4400" b="1" dirty="0" smtClean="0">
                <a:solidFill>
                  <a:srgbClr val="C00000"/>
                </a:solidFill>
                <a:latin typeface="Calibri Light"/>
                <a:ea typeface="+mj-ea"/>
                <a:cs typeface="+mj-cs"/>
              </a:rPr>
              <a:t>of health</a:t>
            </a:r>
            <a:endParaRPr lang="mr-IN"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UTRITIONAL STATUS  INDICATORS&#10; "/>
          <p:cNvPicPr>
            <a:picLocks noChangeAspect="1" noChangeArrowheads="1"/>
          </p:cNvPicPr>
          <p:nvPr/>
        </p:nvPicPr>
        <p:blipFill>
          <a:blip r:embed="rId2"/>
          <a:srcRect/>
          <a:stretch>
            <a:fillRect/>
          </a:stretch>
        </p:blipFill>
        <p:spPr bwMode="auto">
          <a:xfrm>
            <a:off x="1600200" y="1295400"/>
            <a:ext cx="9372600" cy="50673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xamples&#10;1. Proportion of infants who are fully immunized&#10;2. Proportion of pregnant women who receive ANC care or have&#10;ins..."/>
          <p:cNvPicPr>
            <a:picLocks noChangeAspect="1" noChangeArrowheads="1"/>
          </p:cNvPicPr>
          <p:nvPr/>
        </p:nvPicPr>
        <p:blipFill>
          <a:blip r:embed="rId2"/>
          <a:srcRect/>
          <a:stretch>
            <a:fillRect/>
          </a:stretch>
        </p:blipFill>
        <p:spPr bwMode="auto">
          <a:xfrm>
            <a:off x="2286000" y="304800"/>
            <a:ext cx="7924800" cy="5791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UTRITIONAL STATUS&#10;INDICATORS&#10;Growth Monitoring of children is done by&#10;measuring weight-for-age, height-for-age,&#10;weight-f..."/>
          <p:cNvPicPr>
            <a:picLocks noChangeAspect="1" noChangeArrowheads="1"/>
          </p:cNvPicPr>
          <p:nvPr/>
        </p:nvPicPr>
        <p:blipFill>
          <a:blip r:embed="rId2"/>
          <a:srcRect/>
          <a:stretch>
            <a:fillRect/>
          </a:stretch>
        </p:blipFill>
        <p:spPr bwMode="auto">
          <a:xfrm>
            <a:off x="1600200" y="533400"/>
            <a:ext cx="7010399" cy="4038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NVIRONMENTALINDICATORS&#10;• These reflect the quality of physical and biological environment in&#10;which diseases occur and peo..."/>
          <p:cNvPicPr>
            <a:picLocks noChangeAspect="1" noChangeArrowheads="1"/>
          </p:cNvPicPr>
          <p:nvPr/>
        </p:nvPicPr>
        <p:blipFill>
          <a:blip r:embed="rId2"/>
          <a:srcRect/>
          <a:stretch>
            <a:fillRect/>
          </a:stretch>
        </p:blipFill>
        <p:spPr bwMode="auto">
          <a:xfrm>
            <a:off x="2057400" y="533400"/>
            <a:ext cx="6076950" cy="43053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ependency Ratio:&#10;(No. of persons in age group 0-14 years + No. of persons in age group 60 years or&#10;more)/ No. of persons ..."/>
          <p:cNvPicPr>
            <a:picLocks noChangeAspect="1" noChangeArrowheads="1"/>
          </p:cNvPicPr>
          <p:nvPr/>
        </p:nvPicPr>
        <p:blipFill>
          <a:blip r:embed="rId2"/>
          <a:srcRect/>
          <a:stretch>
            <a:fillRect/>
          </a:stretch>
        </p:blipFill>
        <p:spPr bwMode="auto">
          <a:xfrm>
            <a:off x="2286000" y="762000"/>
            <a:ext cx="6076950" cy="43053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UTILISATION RATES&#10;Utilisation Rates or actual rates is expressed as&#10;the proportion of people in need of a service who&#10;act..."/>
          <p:cNvPicPr>
            <a:picLocks noChangeAspect="1" noChangeArrowheads="1"/>
          </p:cNvPicPr>
          <p:nvPr/>
        </p:nvPicPr>
        <p:blipFill>
          <a:blip r:embed="rId2"/>
          <a:srcRect/>
          <a:stretch>
            <a:fillRect/>
          </a:stretch>
        </p:blipFill>
        <p:spPr bwMode="auto">
          <a:xfrm>
            <a:off x="2895600" y="1524000"/>
            <a:ext cx="5711825" cy="4038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UTILISATION RATES&#10;• Examples&#10;1. Proportion of infants who are fully immunized&#10;– 43.5% (NFHS-3)&#10;2. Proportion of pregnant w..."/>
          <p:cNvPicPr>
            <a:picLocks noChangeAspect="1" noChangeArrowheads="1"/>
          </p:cNvPicPr>
          <p:nvPr/>
        </p:nvPicPr>
        <p:blipFill>
          <a:blip r:embed="rId2"/>
          <a:srcRect/>
          <a:stretch>
            <a:fillRect/>
          </a:stretch>
        </p:blipFill>
        <p:spPr bwMode="auto">
          <a:xfrm>
            <a:off x="152400" y="381000"/>
            <a:ext cx="8915400" cy="4343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ealth Policy Indicators&#10;üSingle most important indicator of political commitment is&#10;allocation of adequate resources.&#10;1. ..."/>
          <p:cNvPicPr>
            <a:picLocks noChangeAspect="1" noChangeArrowheads="1"/>
          </p:cNvPicPr>
          <p:nvPr/>
        </p:nvPicPr>
        <p:blipFill>
          <a:blip r:embed="rId2"/>
          <a:srcRect/>
          <a:stretch>
            <a:fillRect/>
          </a:stretch>
        </p:blipFill>
        <p:spPr bwMode="auto">
          <a:xfrm>
            <a:off x="838200" y="381000"/>
            <a:ext cx="9372600" cy="5867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uman Development Index&#10;q Composite index combining indicators representing 3 dimensions:&#10;i. longevity( life expectancy at..."/>
          <p:cNvPicPr>
            <a:picLocks noChangeAspect="1" noChangeArrowheads="1"/>
          </p:cNvPicPr>
          <p:nvPr/>
        </p:nvPicPr>
        <p:blipFill>
          <a:blip r:embed="rId2"/>
          <a:srcRect/>
          <a:stretch>
            <a:fillRect/>
          </a:stretch>
        </p:blipFill>
        <p:spPr bwMode="auto">
          <a:xfrm>
            <a:off x="2209800" y="381000"/>
            <a:ext cx="8305800" cy="5791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OCIOECONOMIC INDICATORS&#10;• Literacy rates: India - 74.04% (2011) , Haryana -&#10;76.64 % (2011) (source: www.census.gov.in/201..."/>
          <p:cNvPicPr>
            <a:picLocks noChangeAspect="1" noChangeArrowheads="1"/>
          </p:cNvPicPr>
          <p:nvPr/>
        </p:nvPicPr>
        <p:blipFill>
          <a:blip r:embed="rId2"/>
          <a:srcRect/>
          <a:stretch>
            <a:fillRect/>
          </a:stretch>
        </p:blipFill>
        <p:spPr bwMode="auto">
          <a:xfrm>
            <a:off x="1524000" y="304800"/>
            <a:ext cx="8458200" cy="6019800"/>
          </a:xfrm>
          <a:prstGeom prst="rect">
            <a:avLst/>
          </a:prstGeom>
          <a:blipFill>
            <a:blip r:embed="rId3"/>
            <a:tile tx="0" ty="0" sx="100000" sy="100000" flip="none" algn="tl"/>
          </a: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20875"/>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err="1" smtClean="0">
                <a:solidFill>
                  <a:schemeClr val="accent5">
                    <a:lumMod val="50000"/>
                  </a:schemeClr>
                </a:solidFill>
              </a:rPr>
              <a:t>Determinents</a:t>
            </a:r>
            <a:r>
              <a:rPr lang="en-US" sz="4000" dirty="0" smtClean="0">
                <a:solidFill>
                  <a:schemeClr val="accent5">
                    <a:lumMod val="50000"/>
                  </a:schemeClr>
                </a:solidFill>
              </a:rPr>
              <a:t> of health-1-Heredity</a:t>
            </a:r>
            <a:br>
              <a:rPr lang="en-US" sz="4000" dirty="0" smtClean="0">
                <a:solidFill>
                  <a:schemeClr val="accent5">
                    <a:lumMod val="50000"/>
                  </a:schemeClr>
                </a:solidFill>
              </a:rPr>
            </a:br>
            <a:r>
              <a:rPr lang="en-US" sz="4000" dirty="0" smtClean="0">
                <a:solidFill>
                  <a:schemeClr val="accent5">
                    <a:lumMod val="50000"/>
                  </a:schemeClr>
                </a:solidFill>
              </a:rPr>
              <a:t>2.- Environment-</a:t>
            </a:r>
            <a:br>
              <a:rPr lang="en-US" sz="4000" dirty="0" smtClean="0">
                <a:solidFill>
                  <a:schemeClr val="accent5">
                    <a:lumMod val="50000"/>
                  </a:schemeClr>
                </a:solidFill>
              </a:rPr>
            </a:br>
            <a:r>
              <a:rPr lang="en-US" sz="4000" dirty="0" smtClean="0">
                <a:solidFill>
                  <a:schemeClr val="accent5">
                    <a:lumMod val="50000"/>
                  </a:schemeClr>
                </a:solidFill>
              </a:rPr>
              <a:t>3-Life Style </a:t>
            </a:r>
            <a:br>
              <a:rPr lang="en-US" sz="4000" dirty="0" smtClean="0">
                <a:solidFill>
                  <a:schemeClr val="accent5">
                    <a:lumMod val="50000"/>
                  </a:schemeClr>
                </a:solidFill>
              </a:rPr>
            </a:br>
            <a:r>
              <a:rPr lang="en-US" sz="4000" dirty="0" smtClean="0">
                <a:solidFill>
                  <a:schemeClr val="accent5">
                    <a:lumMod val="50000"/>
                  </a:schemeClr>
                </a:solidFill>
              </a:rPr>
              <a:t> 4-Socio economic conditions</a:t>
            </a:r>
            <a:r>
              <a:rPr lang="en-US" sz="4900" dirty="0" smtClean="0">
                <a:solidFill>
                  <a:schemeClr val="accent5">
                    <a:lumMod val="50000"/>
                  </a:schemeClr>
                </a:solidFill>
              </a:rPr>
              <a:t/>
            </a:r>
            <a:br>
              <a:rPr lang="en-US" sz="4900" dirty="0" smtClean="0">
                <a:solidFill>
                  <a:schemeClr val="accent5">
                    <a:lumMod val="50000"/>
                  </a:schemeClr>
                </a:solidFill>
              </a:rPr>
            </a:br>
            <a:r>
              <a:rPr lang="en-US" dirty="0" smtClean="0"/>
              <a:t/>
            </a:r>
            <a:br>
              <a:rPr lang="en-US" dirty="0" smtClean="0"/>
            </a:br>
            <a:r>
              <a:rPr lang="en-US" dirty="0" smtClean="0"/>
              <a:t/>
            </a:r>
            <a:br>
              <a:rPr lang="en-US" dirty="0" smtClean="0"/>
            </a:br>
            <a:r>
              <a:rPr lang="en-US" dirty="0" smtClean="0"/>
              <a:t/>
            </a:r>
            <a:br>
              <a:rPr lang="en-US" dirty="0" smtClean="0"/>
            </a:br>
            <a:endParaRPr lang="mr-IN" dirty="0"/>
          </a:p>
        </p:txBody>
      </p:sp>
      <p:sp>
        <p:nvSpPr>
          <p:cNvPr id="3" name="Content Placeholder 2"/>
          <p:cNvSpPr>
            <a:spLocks noGrp="1"/>
          </p:cNvSpPr>
          <p:nvPr>
            <p:ph idx="1"/>
          </p:nvPr>
        </p:nvSpPr>
        <p:spPr>
          <a:xfrm>
            <a:off x="914400" y="2590800"/>
            <a:ext cx="10439400" cy="3586162"/>
          </a:xfrm>
        </p:spPr>
        <p:txBody>
          <a:bodyPr>
            <a:normAutofit fontScale="85000" lnSpcReduction="20000"/>
          </a:bodyPr>
          <a:lstStyle/>
          <a:p>
            <a:pPr>
              <a:buNone/>
            </a:pPr>
            <a:r>
              <a:rPr lang="en-US" dirty="0" smtClean="0"/>
              <a:t>1)-Biology and Genetics</a:t>
            </a:r>
          </a:p>
          <a:p>
            <a:r>
              <a:rPr lang="en-US" dirty="0" smtClean="0"/>
              <a:t>Some biological and genetic factors affect specific populations more than others.  Examples of biological and genetic determinants of health include age, sex, inherited conditions and genetic make-up.</a:t>
            </a:r>
            <a:br>
              <a:rPr lang="en-US" dirty="0" smtClean="0"/>
            </a:br>
            <a:r>
              <a:rPr lang="en-US" dirty="0" smtClean="0"/>
              <a:t>2)The conditions of the environment in which people are born, live, learn, play, work and age. Also known as social determinants of health, they impact a wide range of health, functioning and quality-of-life outcomes.</a:t>
            </a:r>
          </a:p>
          <a:p>
            <a:r>
              <a:rPr lang="en-US" dirty="0" smtClean="0"/>
              <a:t>3)lifestyle-Individual behaviors such as diet, physical activity, alcohol, tobacco and other drug use also play a role in health outcomes.</a:t>
            </a:r>
          </a:p>
          <a:p>
            <a:endParaRPr lang="en-US" dirty="0" smtClean="0"/>
          </a:p>
          <a:p>
            <a:pPr>
              <a:buNone/>
            </a:pPr>
            <a:endParaRPr lang="mr-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4. Global Reference list of Core Health Indicators (2018) &#10;• The Global Reference List&quot;, is a standard set of 100 core ind..."/>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1219200" y="609600"/>
            <a:ext cx="9677400" cy="5943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ndicators of health"/>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1219200" y="457200"/>
            <a:ext cx="8534400" cy="6019800"/>
          </a:xfrm>
          <a:prstGeom prst="rect">
            <a:avLst/>
          </a:prstGeom>
          <a:solidFill>
            <a:srgbClr val="92D050"/>
          </a:solidFill>
          <a:scene3d>
            <a:camera prst="orthographicFront"/>
            <a:lightRig rig="threePt" dir="t"/>
          </a:scene3d>
          <a:sp3d>
            <a:bevelT prst="slope"/>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4)Life style and socio economic conditions</a:t>
            </a:r>
            <a:endParaRPr lang="mr-IN" dirty="0"/>
          </a:p>
        </p:txBody>
      </p:sp>
      <p:sp>
        <p:nvSpPr>
          <p:cNvPr id="3" name="Content Placeholder 2"/>
          <p:cNvSpPr>
            <a:spLocks noGrp="1"/>
          </p:cNvSpPr>
          <p:nvPr>
            <p:ph idx="1"/>
          </p:nvPr>
        </p:nvSpPr>
        <p:spPr/>
        <p:txBody>
          <a:bodyPr>
            <a:normAutofit fontScale="70000" lnSpcReduction="20000"/>
          </a:bodyPr>
          <a:lstStyle/>
          <a:p>
            <a:r>
              <a:rPr lang="en-US" dirty="0" smtClean="0"/>
              <a:t>Availability of resources to meet daily needs, such as educational and job opportunities, living wages or healthful foods</a:t>
            </a:r>
          </a:p>
          <a:p>
            <a:r>
              <a:rPr lang="en-US" dirty="0" smtClean="0"/>
              <a:t>Social norms and attitudes such as discrimination</a:t>
            </a:r>
          </a:p>
          <a:p>
            <a:r>
              <a:rPr lang="en-US" dirty="0" smtClean="0"/>
              <a:t>Exposure to crime, violence and social disorder</a:t>
            </a:r>
          </a:p>
          <a:p>
            <a:r>
              <a:rPr lang="en-US" dirty="0" smtClean="0"/>
              <a:t>Social support and social interactions</a:t>
            </a:r>
            <a:br>
              <a:rPr lang="en-US" dirty="0" smtClean="0"/>
            </a:br>
            <a:endParaRPr lang="en-US" dirty="0" smtClean="0"/>
          </a:p>
          <a:p>
            <a:r>
              <a:rPr lang="en-US" dirty="0" smtClean="0"/>
              <a:t>Socioeconomic conditions such as concentrated poverty</a:t>
            </a:r>
            <a:br>
              <a:rPr lang="en-US" dirty="0" smtClean="0"/>
            </a:br>
            <a:endParaRPr lang="en-US" dirty="0" smtClean="0"/>
          </a:p>
          <a:p>
            <a:r>
              <a:rPr lang="en-US" dirty="0" smtClean="0"/>
              <a:t>Quality schools</a:t>
            </a:r>
          </a:p>
          <a:p>
            <a:r>
              <a:rPr lang="en-US" dirty="0" smtClean="0"/>
              <a:t>Transportation options</a:t>
            </a:r>
            <a:br>
              <a:rPr lang="en-US" dirty="0" smtClean="0"/>
            </a:br>
            <a:endParaRPr lang="en-US" dirty="0" smtClean="0"/>
          </a:p>
          <a:p>
            <a:r>
              <a:rPr lang="en-US" dirty="0" err="1" smtClean="0"/>
              <a:t>Urbanisation</a:t>
            </a:r>
            <a:r>
              <a:rPr lang="en-US" dirty="0" smtClean="0"/>
              <a:t> and the built environment such as buildings or transportation</a:t>
            </a:r>
          </a:p>
          <a:p>
            <a:r>
              <a:rPr lang="en-US" dirty="0" smtClean="0"/>
              <a:t>Worksites, schools and recreational settings</a:t>
            </a:r>
          </a:p>
          <a:p>
            <a:endParaRPr lang="mr-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896600" cy="5715000"/>
          </a:xfrm>
          <a:solidFill>
            <a:schemeClr val="accent2">
              <a:lumMod val="60000"/>
              <a:lumOff val="40000"/>
            </a:schemeClr>
          </a:solidFill>
        </p:spPr>
        <p:txBody>
          <a:bodyPr>
            <a:noAutofit/>
          </a:bodyPr>
          <a:lstStyle/>
          <a:p>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2000" dirty="0" smtClean="0"/>
              <a:t>Determinants </a:t>
            </a:r>
            <a:r>
              <a:rPr lang="en-US" sz="2000" dirty="0" smtClean="0"/>
              <a:t>of Health</a:t>
            </a:r>
            <a:r>
              <a:rPr lang="en-US" sz="1400" dirty="0" smtClean="0"/>
              <a:t/>
            </a:r>
            <a:br>
              <a:rPr lang="en-US" sz="1400" dirty="0" smtClean="0"/>
            </a:br>
            <a:r>
              <a:rPr lang="en-US" sz="1400" dirty="0" smtClean="0"/>
              <a:t>The range of personal, social, economic and environmental factors that influence health status are known as determinants of health.</a:t>
            </a:r>
            <a:br>
              <a:rPr lang="en-US" sz="1400" dirty="0" smtClean="0"/>
            </a:br>
            <a:r>
              <a:rPr lang="en-US" sz="1400" dirty="0" smtClean="0"/>
              <a:t>These can be classified as:</a:t>
            </a:r>
            <a:br>
              <a:rPr lang="en-US" sz="1400" dirty="0" smtClean="0"/>
            </a:br>
            <a:r>
              <a:rPr lang="en-US" sz="1400" dirty="0" smtClean="0"/>
              <a:t>the social and economic environment,</a:t>
            </a:r>
            <a:br>
              <a:rPr lang="en-US" sz="1400" dirty="0" smtClean="0"/>
            </a:br>
            <a:r>
              <a:rPr lang="en-US" sz="1400" dirty="0" smtClean="0"/>
              <a:t>the physical environment,</a:t>
            </a:r>
            <a:br>
              <a:rPr lang="en-US" sz="1400" dirty="0" smtClean="0"/>
            </a:br>
            <a:r>
              <a:rPr lang="en-US" sz="1400" dirty="0" smtClean="0"/>
              <a:t>the person’s individual characteristics and </a:t>
            </a:r>
            <a:r>
              <a:rPr lang="en-US" sz="1400" dirty="0" err="1" smtClean="0"/>
              <a:t>behaviours</a:t>
            </a:r>
            <a:r>
              <a:rPr lang="en-US" sz="1400" dirty="0" smtClean="0"/>
              <a:t>.</a:t>
            </a:r>
            <a:br>
              <a:rPr lang="en-US" sz="1400" dirty="0" smtClean="0"/>
            </a:br>
            <a:r>
              <a:rPr lang="en-US" sz="1400" dirty="0" smtClean="0"/>
              <a:t>There are many commonly accepted determinants of health but there is no single definition. </a:t>
            </a:r>
            <a:r>
              <a:rPr lang="en-US" sz="1400" dirty="0" smtClean="0"/>
              <a:t/>
            </a:r>
            <a:br>
              <a:rPr lang="en-US" sz="1400" dirty="0" smtClean="0"/>
            </a:br>
            <a:r>
              <a:rPr lang="en-US" sz="1400" dirty="0" smtClean="0"/>
              <a:t> The Office of Disease Prevention and Health Promotion (</a:t>
            </a:r>
            <a:r>
              <a:rPr lang="en-US" sz="1400" b="1" dirty="0" smtClean="0"/>
              <a:t>ODPHP</a:t>
            </a:r>
            <a:r>
              <a:rPr lang="en-US" sz="1400" dirty="0" smtClean="0"/>
              <a:t>) has broadly </a:t>
            </a:r>
            <a:r>
              <a:rPr lang="en-US" sz="1400" dirty="0" err="1" smtClean="0"/>
              <a:t>categorised</a:t>
            </a:r>
            <a:r>
              <a:rPr lang="en-US" sz="1400" dirty="0" smtClean="0"/>
              <a:t> the determinants of health</a:t>
            </a:r>
            <a:r>
              <a:rPr lang="en-US" sz="1400" baseline="30000" dirty="0" smtClean="0">
                <a:hlinkClick r:id="rId3"/>
              </a:rPr>
              <a:t>[2]</a:t>
            </a:r>
            <a:r>
              <a:rPr lang="en-US" sz="1400" dirty="0" smtClean="0"/>
              <a:t> and these have been </a:t>
            </a:r>
            <a:r>
              <a:rPr lang="en-US" sz="1400" dirty="0" err="1" smtClean="0"/>
              <a:t>summarised</a:t>
            </a:r>
            <a:r>
              <a:rPr lang="en-US" sz="1400" dirty="0" smtClean="0"/>
              <a:t> below:</a:t>
            </a:r>
            <a:br>
              <a:rPr lang="en-US" sz="1400" dirty="0" smtClean="0"/>
            </a:br>
            <a:r>
              <a:rPr lang="en-US" sz="1400" dirty="0" smtClean="0"/>
              <a:t/>
            </a:r>
            <a:br>
              <a:rPr lang="en-US" sz="1400" dirty="0" smtClean="0"/>
            </a:br>
            <a:r>
              <a:rPr lang="en-US" sz="2400" dirty="0" smtClean="0">
                <a:solidFill>
                  <a:srgbClr val="C00000"/>
                </a:solidFill>
              </a:rPr>
              <a:t>Policy-making</a:t>
            </a:r>
            <a:r>
              <a:rPr lang="en-US" sz="1400" dirty="0" smtClean="0"/>
              <a:t/>
            </a:r>
            <a:br>
              <a:rPr lang="en-US" sz="1400" dirty="0" smtClean="0"/>
            </a:br>
            <a:r>
              <a:rPr lang="en-US" sz="1400" dirty="0" smtClean="0"/>
              <a:t>Policies at the local, state and federal level affect individual and population health. Increasing taxes on tobacco sales, for example, can improve population health by reducing the number of people using tobacco products.</a:t>
            </a:r>
            <a:br>
              <a:rPr lang="en-US" sz="1400" dirty="0" smtClean="0"/>
            </a:br>
            <a:r>
              <a:rPr lang="en-US" sz="1800" dirty="0" smtClean="0">
                <a:solidFill>
                  <a:srgbClr val="C00000"/>
                </a:solidFill>
              </a:rPr>
              <a:t>Social Factors</a:t>
            </a:r>
            <a:r>
              <a:rPr lang="en-US" sz="1400" dirty="0" smtClean="0"/>
              <a:t/>
            </a:r>
            <a:br>
              <a:rPr lang="en-US" sz="1400" dirty="0" smtClean="0"/>
            </a:br>
            <a:r>
              <a:rPr lang="en-US" sz="1400" dirty="0" smtClean="0"/>
              <a:t>Social and physical determinants of health reflect the conditions of the environment in which people are born, live, learn, play, work and age. Also known as social determinants of health, they impact a wide range of health, functioning and quality-of-life outcomes.</a:t>
            </a:r>
            <a:br>
              <a:rPr lang="en-US" sz="1400" dirty="0" smtClean="0"/>
            </a:br>
            <a:r>
              <a:rPr lang="en-US" sz="1400" dirty="0" smtClean="0"/>
              <a:t>Examples include:</a:t>
            </a:r>
            <a:br>
              <a:rPr lang="en-US" sz="1400" dirty="0" smtClean="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smtClean="0"/>
              <a:t/>
            </a:r>
            <a:br>
              <a:rPr lang="en-US" sz="1400" dirty="0" smtClean="0"/>
            </a:br>
            <a:endParaRPr lang="en-US" sz="1400" dirty="0"/>
          </a:p>
        </p:txBody>
      </p:sp>
      <p:sp>
        <p:nvSpPr>
          <p:cNvPr id="3" name="Content Placeholder 2"/>
          <p:cNvSpPr>
            <a:spLocks noGrp="1"/>
          </p:cNvSpPr>
          <p:nvPr>
            <p:ph idx="1"/>
          </p:nvPr>
        </p:nvSpPr>
        <p:spPr>
          <a:xfrm flipV="1">
            <a:off x="838200" y="6629400"/>
            <a:ext cx="10515600" cy="228600"/>
          </a:xfrm>
        </p:spPr>
        <p:txBody>
          <a:bodyPr>
            <a:normAutofit fontScale="32500" lnSpcReduction="20000"/>
          </a:bodyPr>
          <a:lstStyle/>
          <a:p>
            <a:endParaRPr lang="mr-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Examples of Social Determinants</a:t>
            </a:r>
            <a:endParaRPr lang="mr-IN" dirty="0">
              <a:solidFill>
                <a:srgbClr val="C00000"/>
              </a:solidFill>
            </a:endParaRPr>
          </a:p>
        </p:txBody>
      </p:sp>
      <p:sp>
        <p:nvSpPr>
          <p:cNvPr id="3" name="Content Placeholder 2"/>
          <p:cNvSpPr>
            <a:spLocks noGrp="1"/>
          </p:cNvSpPr>
          <p:nvPr>
            <p:ph idx="1"/>
          </p:nvPr>
        </p:nvSpPr>
        <p:spPr>
          <a:xfrm>
            <a:off x="609600" y="1371601"/>
            <a:ext cx="10972800" cy="4754566"/>
          </a:xfrm>
        </p:spPr>
        <p:txBody>
          <a:bodyPr>
            <a:normAutofit fontScale="92500"/>
          </a:bodyPr>
          <a:lstStyle/>
          <a:p>
            <a:r>
              <a:rPr lang="en-US" dirty="0" smtClean="0"/>
              <a:t>Availability of resources to meet daily needs, such as educational and job opportunities, living wages or healthful foods</a:t>
            </a:r>
            <a:br>
              <a:rPr lang="en-US" dirty="0" smtClean="0"/>
            </a:br>
            <a:r>
              <a:rPr lang="en-US" dirty="0" smtClean="0"/>
              <a:t>Social norms and attitudes such as discrimination ,Exposure to crime, violence and social disorder ,Social support and social interactions</a:t>
            </a:r>
            <a:br>
              <a:rPr lang="en-US" dirty="0" smtClean="0"/>
            </a:br>
            <a:r>
              <a:rPr lang="en-US" dirty="0" smtClean="0"/>
              <a:t>Socioeconomic conditions such as concentrated poverty</a:t>
            </a:r>
            <a:br>
              <a:rPr lang="en-US" dirty="0" smtClean="0"/>
            </a:br>
            <a:r>
              <a:rPr lang="en-US" dirty="0" smtClean="0"/>
              <a:t>Quality schools -Transportation options</a:t>
            </a:r>
            <a:br>
              <a:rPr lang="en-US" dirty="0" smtClean="0"/>
            </a:br>
            <a:r>
              <a:rPr lang="en-US" dirty="0" err="1" smtClean="0"/>
              <a:t>Urbanisation</a:t>
            </a:r>
            <a:r>
              <a:rPr lang="en-US" dirty="0" smtClean="0"/>
              <a:t> and the built environment such as buildings or </a:t>
            </a:r>
            <a:r>
              <a:rPr lang="en-US" dirty="0" err="1" smtClean="0"/>
              <a:t>transportation,Worksites</a:t>
            </a:r>
            <a:r>
              <a:rPr lang="en-US" dirty="0" smtClean="0"/>
              <a:t>, schools and recreational settings</a:t>
            </a:r>
            <a:br>
              <a:rPr lang="en-US" dirty="0" smtClean="0"/>
            </a:br>
            <a:endParaRPr lang="mr-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10972800" cy="762000"/>
          </a:xfrm>
        </p:spPr>
        <p:txBody>
          <a:bodyPr>
            <a:normAutofit fontScale="90000"/>
          </a:bodyPr>
          <a:lstStyle/>
          <a:p>
            <a:pPr algn="l"/>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t>
            </a:r>
            <a:br>
              <a:rPr lang="en-US" sz="1800" dirty="0" smtClean="0"/>
            </a:br>
            <a:r>
              <a:rPr lang="en-US" sz="1800" dirty="0" smtClean="0"/>
              <a:t>  </a:t>
            </a:r>
            <a:r>
              <a:rPr lang="en-US" sz="31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Health Services </a:t>
            </a:r>
            <a:r>
              <a:rPr lang="mr-IN"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mr-IN"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1800" dirty="0" smtClean="0"/>
              <a:t/>
            </a:r>
            <a:br>
              <a:rPr lang="en-US" sz="1800" dirty="0" smtClean="0"/>
            </a:br>
            <a:r>
              <a:rPr lang="en-US" sz="2200" dirty="0" smtClean="0"/>
              <a:t>Both access to health services and the quality of health services can impact health.  Barriers to accessing health services include lack of availability, high cost, lack of insurance coverage and limited language access.  These barriers to accessing health services lead to unmet health needs, delays in receiving appropriate care, inability to get preventive services as well as hospitalizations that could have been prevented.</a:t>
            </a:r>
            <a:br>
              <a:rPr lang="en-US" sz="2200" dirty="0" smtClean="0"/>
            </a:br>
            <a:r>
              <a:rPr lang="en-US" sz="2200" dirty="0" smtClean="0"/>
              <a:t/>
            </a:r>
            <a:br>
              <a:rPr lang="en-US" sz="2200" dirty="0" smtClean="0"/>
            </a:br>
            <a:r>
              <a:rPr lang="en-US" sz="2700" dirty="0" smtClean="0">
                <a:solidFill>
                  <a:srgbClr val="C00000"/>
                </a:solidFill>
              </a:rPr>
              <a:t>Individual </a:t>
            </a:r>
            <a:r>
              <a:rPr lang="en-US" sz="2700" dirty="0" err="1" smtClean="0">
                <a:solidFill>
                  <a:srgbClr val="C00000"/>
                </a:solidFill>
              </a:rPr>
              <a:t>Behaviour</a:t>
            </a:r>
            <a:r>
              <a:rPr lang="en-US" sz="2200" dirty="0" smtClean="0"/>
              <a:t/>
            </a:r>
            <a:br>
              <a:rPr lang="en-US" sz="2200" dirty="0" smtClean="0"/>
            </a:br>
            <a:r>
              <a:rPr lang="en-US" sz="2200" dirty="0" smtClean="0"/>
              <a:t>Individual behaviors such as diet, physical activity, alcohol, tobacco and other drug use also play a role in health outcomes.</a:t>
            </a:r>
            <a:br>
              <a:rPr lang="en-US" sz="2200" dirty="0" smtClean="0"/>
            </a:br>
            <a:r>
              <a:rPr lang="en-US" sz="2200" dirty="0" smtClean="0"/>
              <a:t/>
            </a:r>
            <a:br>
              <a:rPr lang="en-US" sz="2200" dirty="0" smtClean="0"/>
            </a:br>
            <a:r>
              <a:rPr lang="en-US" sz="2200" dirty="0" smtClean="0">
                <a:solidFill>
                  <a:srgbClr val="C00000"/>
                </a:solidFill>
              </a:rPr>
              <a:t>Biology and Genetics</a:t>
            </a:r>
            <a:r>
              <a:rPr lang="en-US" sz="2200" dirty="0" smtClean="0"/>
              <a:t/>
            </a:r>
            <a:br>
              <a:rPr lang="en-US" sz="2200" dirty="0" smtClean="0"/>
            </a:br>
            <a:r>
              <a:rPr lang="en-US" sz="2200" dirty="0" smtClean="0"/>
              <a:t>Some biological and genetic factors affect specific populations more than others.  Examples of biological and genetic determinants of health include age, sex, inherited conditions and genetic make-up</a:t>
            </a:r>
            <a:r>
              <a:rPr lang="en-US" dirty="0" smtClean="0"/>
              <a:t>.</a:t>
            </a:r>
            <a:endParaRPr lang="mr-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opsychosocial-model-of-health.PNG"/>
          <p:cNvPicPr>
            <a:picLocks noGrp="1" noChangeAspect="1" noChangeArrowheads="1"/>
          </p:cNvPicPr>
          <p:nvPr>
            <p:ph idx="1"/>
          </p:nvPr>
        </p:nvPicPr>
        <p:blipFill>
          <a:blip r:embed="rId3"/>
          <a:stretch>
            <a:fillRect/>
          </a:stretch>
        </p:blipFill>
        <p:spPr bwMode="auto">
          <a:xfrm>
            <a:off x="2590800" y="914400"/>
            <a:ext cx="6781800" cy="5257800"/>
          </a:xfrm>
          <a:prstGeom prst="rect">
            <a:avLst/>
          </a:prstGeom>
          <a:noFill/>
        </p:spPr>
      </p:pic>
      <p:sp>
        <p:nvSpPr>
          <p:cNvPr id="6" name="Title 5"/>
          <p:cNvSpPr>
            <a:spLocks noGrp="1"/>
          </p:cNvSpPr>
          <p:nvPr>
            <p:ph type="title"/>
          </p:nvPr>
        </p:nvSpPr>
        <p:spPr/>
        <p:txBody>
          <a:bodyPr/>
          <a:lstStyle/>
          <a:p>
            <a:endParaRPr lang="mr-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219EB-89C8-9449-BBB5-F1DDDA18DB99}"/>
              </a:ext>
            </a:extLst>
          </p:cNvPr>
          <p:cNvSpPr>
            <a:spLocks noGrp="1"/>
          </p:cNvSpPr>
          <p:nvPr>
            <p:ph type="title" idx="4294967295"/>
          </p:nvPr>
        </p:nvSpPr>
        <p:spPr>
          <a:xfrm>
            <a:off x="0" y="365125"/>
            <a:ext cx="10820400" cy="1006475"/>
          </a:xfrm>
          <a:solidFill>
            <a:schemeClr val="accent4">
              <a:lumMod val="40000"/>
              <a:lumOff val="60000"/>
            </a:schemeClr>
          </a:solidFill>
        </p:spPr>
        <p:txBody>
          <a:bodyPr>
            <a:normAutofit/>
          </a:bodyPr>
          <a:lstStyle/>
          <a:p>
            <a:r>
              <a:rPr lang="en-IN" sz="2800" b="1" dirty="0" smtClean="0">
                <a:latin typeface="+mn-lt"/>
                <a:ea typeface="+mn-ea"/>
                <a:cs typeface="+mn-cs"/>
              </a:rPr>
              <a:t>                                                       </a:t>
            </a:r>
            <a:r>
              <a:rPr lang="en-IN" sz="2800" b="1" dirty="0" smtClean="0">
                <a:latin typeface="+mn-lt"/>
                <a:ea typeface="+mn-ea"/>
                <a:cs typeface="+mn-cs"/>
              </a:rPr>
              <a:t>Health </a:t>
            </a:r>
            <a:r>
              <a:rPr lang="en-IN" sz="2800" b="1" dirty="0">
                <a:latin typeface="+mn-lt"/>
                <a:ea typeface="+mn-ea"/>
                <a:cs typeface="+mn-cs"/>
              </a:rPr>
              <a:t>Indicators</a:t>
            </a:r>
            <a:endParaRPr lang="en-US" sz="2800" b="1" dirty="0">
              <a:latin typeface="+mn-lt"/>
              <a:ea typeface="+mn-ea"/>
              <a:cs typeface="+mn-cs"/>
            </a:endParaRPr>
          </a:p>
        </p:txBody>
      </p:sp>
      <p:sp>
        <p:nvSpPr>
          <p:cNvPr id="3" name="Content Placeholder 2">
            <a:extLst>
              <a:ext uri="{FF2B5EF4-FFF2-40B4-BE49-F238E27FC236}">
                <a16:creationId xmlns:a16="http://schemas.microsoft.com/office/drawing/2014/main" xmlns="" id="{F00B8FAD-AC4C-6B4F-82AA-0DDECAE814E8}"/>
              </a:ext>
            </a:extLst>
          </p:cNvPr>
          <p:cNvSpPr>
            <a:spLocks noGrp="1"/>
          </p:cNvSpPr>
          <p:nvPr>
            <p:ph idx="4294967295"/>
          </p:nvPr>
        </p:nvSpPr>
        <p:spPr>
          <a:xfrm>
            <a:off x="0" y="1447800"/>
            <a:ext cx="10515600" cy="5113338"/>
          </a:xfrm>
          <a:solidFill>
            <a:schemeClr val="accent2">
              <a:lumMod val="60000"/>
              <a:lumOff val="40000"/>
            </a:schemeClr>
          </a:solidFill>
        </p:spPr>
        <p:txBody>
          <a:bodyPr>
            <a:normAutofit fontScale="92500" lnSpcReduction="10000"/>
          </a:bodyPr>
          <a:lstStyle/>
          <a:p>
            <a:pPr>
              <a:buNone/>
            </a:pPr>
            <a:r>
              <a:rPr lang="en-US" dirty="0" smtClean="0"/>
              <a:t>Health </a:t>
            </a:r>
            <a:r>
              <a:rPr lang="en-US" dirty="0"/>
              <a:t>indicators are </a:t>
            </a:r>
            <a:r>
              <a:rPr lang="en-US" dirty="0" smtClean="0"/>
              <a:t>quantifiable characteristics </a:t>
            </a:r>
            <a:r>
              <a:rPr lang="en-US" dirty="0"/>
              <a:t>of a population which</a:t>
            </a:r>
          </a:p>
          <a:p>
            <a:pPr>
              <a:buNone/>
            </a:pPr>
            <a:r>
              <a:rPr lang="en-US" dirty="0"/>
              <a:t>researchers use as supporting </a:t>
            </a:r>
            <a:r>
              <a:rPr lang="en-US" dirty="0" smtClean="0"/>
              <a:t>evidence for </a:t>
            </a:r>
            <a:r>
              <a:rPr lang="en-US" dirty="0"/>
              <a:t>describing the health of a population.</a:t>
            </a:r>
          </a:p>
          <a:p>
            <a:pPr>
              <a:buNone/>
            </a:pPr>
            <a:r>
              <a:rPr lang="en-US" dirty="0"/>
              <a:t>Typically, researchers will use a </a:t>
            </a:r>
            <a:r>
              <a:rPr lang="en-US" dirty="0" smtClean="0"/>
              <a:t>survey methodology to gather information about certain </a:t>
            </a:r>
            <a:r>
              <a:rPr lang="en-US" dirty="0"/>
              <a:t>people, use statistics in an attempt</a:t>
            </a:r>
          </a:p>
          <a:p>
            <a:r>
              <a:rPr lang="en-US" dirty="0"/>
              <a:t>to generalize the information collected </a:t>
            </a:r>
            <a:r>
              <a:rPr lang="en-US" dirty="0" smtClean="0"/>
              <a:t>to the </a:t>
            </a:r>
            <a:r>
              <a:rPr lang="en-US" dirty="0"/>
              <a:t>entire population, and then use </a:t>
            </a:r>
            <a:r>
              <a:rPr lang="en-US" dirty="0" smtClean="0"/>
              <a:t>the statistical analysis to make a statement</a:t>
            </a:r>
          </a:p>
          <a:p>
            <a:pPr>
              <a:buNone/>
            </a:pPr>
            <a:r>
              <a:rPr lang="en-US" dirty="0" smtClean="0"/>
              <a:t>    about the health of the population.</a:t>
            </a:r>
          </a:p>
          <a:p>
            <a:r>
              <a:rPr lang="en-US" dirty="0" smtClean="0"/>
              <a:t>Health indicators are often used by governments to guide health care policy.</a:t>
            </a:r>
          </a:p>
          <a:p>
            <a:pPr>
              <a:buNone/>
            </a:pPr>
            <a:endParaRPr lang="en-US" dirty="0"/>
          </a:p>
        </p:txBody>
      </p:sp>
    </p:spTree>
    <p:extLst>
      <p:ext uri="{BB962C8B-B14F-4D97-AF65-F5344CB8AC3E}">
        <p14:creationId xmlns:p14="http://schemas.microsoft.com/office/powerpoint/2010/main" xmlns="" val="1118410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TotalTime>
  <Words>475</Words>
  <Application>Microsoft Office PowerPoint</Application>
  <PresentationFormat>Custom</PresentationFormat>
  <Paragraphs>90</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Name of Topic-Health </vt:lpstr>
      <vt:lpstr>          </vt:lpstr>
      <vt:lpstr>    Determinents of health-1-Heredity 2.- Environment- 3-Life Style   4-Socio economic conditions    </vt:lpstr>
      <vt:lpstr>4)Life style and socio economic conditions</vt:lpstr>
      <vt:lpstr>    Determinants of Health The range of personal, social, economic and environmental factors that influence health status are known as determinants of health. These can be classified as: the social and economic environment, the physical environment, the person’s individual characteristics and behaviours. There are many commonly accepted determinants of health but there is no single definition.   The Office of Disease Prevention and Health Promotion (ODPHP) has broadly categorised the determinants of health[2] and these have been summarised below:  Policy-making Policies at the local, state and federal level affect individual and population health. Increasing taxes on tobacco sales, for example, can improve population health by reducing the number of people using tobacco products. Social Factors Social and physical determinants of health reflect the conditions of the environment in which people are born, live, learn, play, work and age. Also known as social determinants of health, they impact a wide range of health, functioning and quality-of-life outcomes. Examples include:       </vt:lpstr>
      <vt:lpstr>Examples of Social Determinants</vt:lpstr>
      <vt:lpstr>                                                                                                                                                             Health Services   Both access to health services and the quality of health services can impact health.  Barriers to accessing health services include lack of availability, high cost, lack of insurance coverage and limited language access.  These barriers to accessing health services lead to unmet health needs, delays in receiving appropriate care, inability to get preventive services as well as hospitalizations that could have been prevented.  Individual Behaviour Individual behaviors such as diet, physical activity, alcohol, tobacco and other drug use also play a role in health outcomes.  Biology and Genetics Some biological and genetic factors affect specific populations more than others.  Examples of biological and genetic determinants of health include age, sex, inherited conditions and genetic make-up.</vt:lpstr>
      <vt:lpstr>Slide 8</vt:lpstr>
      <vt:lpstr>                                                       Health Indicators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WLCOME</cp:lastModifiedBy>
  <cp:revision>63</cp:revision>
  <dcterms:modified xsi:type="dcterms:W3CDTF">2023-07-10T03:58:00Z</dcterms:modified>
</cp:coreProperties>
</file>